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70" r:id="rId2"/>
    <p:sldId id="257" r:id="rId3"/>
    <p:sldId id="278" r:id="rId4"/>
    <p:sldId id="258" r:id="rId5"/>
    <p:sldId id="261" r:id="rId6"/>
    <p:sldId id="274" r:id="rId7"/>
    <p:sldId id="262" r:id="rId8"/>
    <p:sldId id="263" r:id="rId9"/>
    <p:sldId id="271" r:id="rId10"/>
    <p:sldId id="272" r:id="rId11"/>
    <p:sldId id="276" r:id="rId12"/>
    <p:sldId id="277" r:id="rId13"/>
    <p:sldId id="27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FCDBB4-541E-4A1F-9E75-7E756B1A0BA3}" type="datetimeFigureOut">
              <a:rPr lang="en-US" smtClean="0"/>
              <a:pPr/>
              <a:t>10/15/2018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1C1209-4309-42C5-9D0F-8A91CF85BF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1C1209-4309-42C5-9D0F-8A91CF85BF31}"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2CFE014-A752-4372-8B98-E6FBA496259D}" type="datetime1">
              <a:rPr lang="en-US" smtClean="0"/>
              <a:pPr/>
              <a:t>10/15/2018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945BB186-3B09-4CC9-BBCF-0133797D35C6}"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46E46F-2524-44AD-935E-8805F9FDA5C6}" type="datetime1">
              <a:rPr lang="en-US" smtClean="0"/>
              <a:pPr/>
              <a:t>10/15/2018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5BB186-3B09-4CC9-BBCF-0133797D35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02C896-757C-4A92-8A4F-5A39FF91D309}" type="datetime1">
              <a:rPr lang="en-US" smtClean="0"/>
              <a:pPr/>
              <a:t>10/15/2018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5BB186-3B09-4CC9-BBCF-0133797D35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E3838F4-05CF-4F3A-AE5E-C477CFCB8071}" type="datetime1">
              <a:rPr lang="en-US" smtClean="0"/>
              <a:pPr/>
              <a:t>10/15/2018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5BB186-3B09-4CC9-BBCF-0133797D35C6}"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CF7161A-9396-49C0-8562-97A8A2238AA7}" type="datetime1">
              <a:rPr lang="en-US" smtClean="0"/>
              <a:pPr/>
              <a:t>10/15/2018</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945BB186-3B09-4CC9-BBCF-0133797D35C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F1AD2ED-FA10-48AD-8A04-66DF5263DDBF}" type="datetime1">
              <a:rPr lang="en-US" smtClean="0"/>
              <a:pPr/>
              <a:t>10/15/2018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5BB186-3B09-4CC9-BBCF-0133797D35C6}"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A9259E0-4E85-4C8D-862F-DBCC356D00DC}" type="datetime1">
              <a:rPr lang="en-US" smtClean="0"/>
              <a:pPr/>
              <a:t>10/15/2018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5BB186-3B09-4CC9-BBCF-0133797D35C6}"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0FBFF28-1CAE-4936-8D25-665DA0670066}" type="datetime1">
              <a:rPr lang="en-US" smtClean="0"/>
              <a:pPr/>
              <a:t>10/15/2018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5BB186-3B09-4CC9-BBCF-0133797D35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DCFD7-DF63-40B7-AF56-05D6270A3BEF}" type="datetime1">
              <a:rPr lang="en-US" smtClean="0"/>
              <a:pPr/>
              <a:t>10/15/2018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5BB186-3B09-4CC9-BBCF-0133797D35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D1EEDB2-91F5-44F2-BEA1-FA4DAAF7EF73}" type="datetime1">
              <a:rPr lang="en-US" smtClean="0"/>
              <a:pPr/>
              <a:t>10/15/2018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5BB186-3B09-4CC9-BBCF-0133797D35C6}"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C6BA202-7448-4E9B-94F1-01A2737125F4}" type="datetime1">
              <a:rPr lang="en-US" smtClean="0"/>
              <a:pPr/>
              <a:t>10/15/2018</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945BB186-3B09-4CC9-BBCF-0133797D35C6}"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FB8690D-1999-4BD3-BC98-D8D828208113}" type="datetime1">
              <a:rPr lang="en-US" smtClean="0"/>
              <a:pPr/>
              <a:t>10/15/2018</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45BB186-3B09-4CC9-BBCF-0133797D35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609600" y="2057400"/>
            <a:ext cx="7639050" cy="4362450"/>
          </a:xfrm>
          <a:prstGeom prst="rect">
            <a:avLst/>
          </a:prstGeom>
          <a:noFill/>
          <a:ln w="9525">
            <a:noFill/>
            <a:miter lim="800000"/>
            <a:headEnd/>
            <a:tailEnd/>
          </a:ln>
        </p:spPr>
      </p:pic>
      <p:sp>
        <p:nvSpPr>
          <p:cNvPr id="3" name="Rectangle 2"/>
          <p:cNvSpPr/>
          <p:nvPr/>
        </p:nvSpPr>
        <p:spPr>
          <a:xfrm>
            <a:off x="2590800" y="6324600"/>
            <a:ext cx="4783297" cy="369332"/>
          </a:xfrm>
          <a:prstGeom prst="rect">
            <a:avLst/>
          </a:prstGeom>
        </p:spPr>
        <p:txBody>
          <a:bodyPr wrap="none">
            <a:spAutoFit/>
          </a:bodyPr>
          <a:lstStyle/>
          <a:p>
            <a:r>
              <a:rPr lang="en-US" b="1" dirty="0" smtClean="0"/>
              <a:t>Figure 1</a:t>
            </a:r>
            <a:r>
              <a:rPr lang="en-US" dirty="0" smtClean="0"/>
              <a:t> . Classification of solidification processes</a:t>
            </a:r>
            <a:endParaRPr lang="en-US" dirty="0"/>
          </a:p>
        </p:txBody>
      </p:sp>
      <p:sp>
        <p:nvSpPr>
          <p:cNvPr id="4" name="Rectangle 3"/>
          <p:cNvSpPr/>
          <p:nvPr/>
        </p:nvSpPr>
        <p:spPr>
          <a:xfrm>
            <a:off x="0" y="1143000"/>
            <a:ext cx="9144000" cy="923330"/>
          </a:xfrm>
          <a:prstGeom prst="rect">
            <a:avLst/>
          </a:prstGeom>
        </p:spPr>
        <p:txBody>
          <a:bodyPr wrap="square">
            <a:spAutoFit/>
          </a:bodyPr>
          <a:lstStyle/>
          <a:p>
            <a:pPr algn="just"/>
            <a:r>
              <a:rPr lang="en-US" dirty="0" smtClean="0"/>
              <a:t>With reference to Figure 1, the solidification processes can be classified according to the engineering material that is processed: (1) metals, (2) ceramics, specifically glasses and (3) polymers </a:t>
            </a:r>
            <a:r>
              <a:rPr lang="fr-FR" dirty="0" smtClean="0"/>
              <a:t>and </a:t>
            </a:r>
            <a:r>
              <a:rPr lang="fr-FR" dirty="0" err="1" smtClean="0"/>
              <a:t>polymer</a:t>
            </a:r>
            <a:r>
              <a:rPr lang="fr-FR" dirty="0" smtClean="0"/>
              <a:t> </a:t>
            </a:r>
            <a:r>
              <a:rPr lang="fr-FR" dirty="0" err="1" smtClean="0"/>
              <a:t>matrix</a:t>
            </a:r>
            <a:r>
              <a:rPr lang="fr-FR" dirty="0" smtClean="0"/>
              <a:t> composites (</a:t>
            </a:r>
            <a:r>
              <a:rPr lang="fr-FR" dirty="0" err="1" smtClean="0"/>
              <a:t>PMCs</a:t>
            </a:r>
            <a:r>
              <a:rPr lang="fr-FR" dirty="0" smtClean="0"/>
              <a:t>).</a:t>
            </a:r>
            <a:endParaRPr lang="en-US" dirty="0"/>
          </a:p>
        </p:txBody>
      </p:sp>
      <p:sp>
        <p:nvSpPr>
          <p:cNvPr id="5" name="Rectangle 4"/>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2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6" name="Rectangle 5"/>
          <p:cNvSpPr/>
          <p:nvPr/>
        </p:nvSpPr>
        <p:spPr>
          <a:xfrm>
            <a:off x="152400" y="457200"/>
            <a:ext cx="3505200" cy="584775"/>
          </a:xfrm>
          <a:prstGeom prst="rect">
            <a:avLst/>
          </a:prstGeom>
        </p:spPr>
        <p:txBody>
          <a:bodyPr wrap="square">
            <a:spAutoFit/>
          </a:bodyPr>
          <a:lstStyle/>
          <a:p>
            <a:r>
              <a:rPr lang="en-US" sz="3200" b="1" dirty="0" smtClean="0">
                <a:solidFill>
                  <a:srgbClr val="C00000"/>
                </a:solidFill>
              </a:rPr>
              <a:t>Casting Processes </a:t>
            </a:r>
            <a:endParaRPr lang="en-US" sz="3200" b="1" dirty="0">
              <a:solidFill>
                <a:srgbClr val="C00000"/>
              </a:solidFill>
            </a:endParaRPr>
          </a:p>
        </p:txBody>
      </p:sp>
      <p:sp>
        <p:nvSpPr>
          <p:cNvPr id="7" name="Slide Number Placeholder 6"/>
          <p:cNvSpPr>
            <a:spLocks noGrp="1"/>
          </p:cNvSpPr>
          <p:nvPr>
            <p:ph type="sldNum" sz="quarter" idx="12"/>
          </p:nvPr>
        </p:nvSpPr>
        <p:spPr>
          <a:xfrm>
            <a:off x="8458200" y="6248400"/>
            <a:ext cx="457200" cy="457200"/>
          </a:xfrm>
          <a:solidFill>
            <a:srgbClr val="FF0000"/>
          </a:solidFill>
        </p:spPr>
        <p:txBody>
          <a:bodyPr/>
          <a:lstStyle/>
          <a:p>
            <a:fld id="{945BB186-3B09-4CC9-BBCF-0133797D35C6}" type="slidenum">
              <a:rPr lang="en-US" smtClean="0">
                <a:solidFill>
                  <a:sysClr val="windowText" lastClr="000000"/>
                </a:solidFill>
              </a:rPr>
              <a:pPr/>
              <a:t>1</a:t>
            </a:fld>
            <a:endParaRPr lang="en-US">
              <a:solidFill>
                <a:sysClr val="windowText" lastClr="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382000" y="6172200"/>
            <a:ext cx="457200" cy="457200"/>
          </a:xfrm>
          <a:solidFill>
            <a:srgbClr val="FF0000"/>
          </a:solidFill>
        </p:spPr>
        <p:txBody>
          <a:bodyPr/>
          <a:lstStyle/>
          <a:p>
            <a:fld id="{945BB186-3B09-4CC9-BBCF-0133797D35C6}" type="slidenum">
              <a:rPr lang="en-US" smtClean="0">
                <a:solidFill>
                  <a:sysClr val="windowText" lastClr="000000"/>
                </a:solidFill>
              </a:rPr>
              <a:pPr/>
              <a:t>10</a:t>
            </a:fld>
            <a:endParaRPr lang="en-US">
              <a:solidFill>
                <a:sysClr val="windowText" lastClr="000000"/>
              </a:solidFill>
            </a:endParaRPr>
          </a:p>
        </p:txBody>
      </p:sp>
      <p:sp>
        <p:nvSpPr>
          <p:cNvPr id="3" name="Rectangle 2"/>
          <p:cNvSpPr/>
          <p:nvPr/>
        </p:nvSpPr>
        <p:spPr>
          <a:xfrm>
            <a:off x="0" y="394692"/>
            <a:ext cx="8915400" cy="6463308"/>
          </a:xfrm>
          <a:prstGeom prst="rect">
            <a:avLst/>
          </a:prstGeom>
        </p:spPr>
        <p:txBody>
          <a:bodyPr wrap="square">
            <a:spAutoFit/>
          </a:bodyPr>
          <a:lstStyle/>
          <a:p>
            <a:pPr algn="just"/>
            <a:r>
              <a:rPr lang="en-US" b="1" dirty="0" smtClean="0"/>
              <a:t>Solid (Single piece ) pattern:</a:t>
            </a:r>
          </a:p>
          <a:p>
            <a:pPr algn="just"/>
            <a:r>
              <a:rPr lang="en-US" dirty="0" smtClean="0"/>
              <a:t>This is the simplest type of pattern, exactly like the desired casting. Used for producing a few large castings. Determining the location of the parting line between the two halves of the mold for a solid pattern can be a problem, and incorporating the gating system and </a:t>
            </a:r>
            <a:r>
              <a:rPr lang="en-US" dirty="0" err="1" smtClean="0"/>
              <a:t>sprue</a:t>
            </a:r>
            <a:r>
              <a:rPr lang="en-US" dirty="0" smtClean="0"/>
              <a:t> into the mold is left to the skill of the foundry worker. Consequently, solid patterns are generally limited to very low production quantities.</a:t>
            </a:r>
          </a:p>
          <a:p>
            <a:pPr algn="just"/>
            <a:endParaRPr lang="en-US" sz="1200" b="1" dirty="0" smtClean="0"/>
          </a:p>
          <a:p>
            <a:pPr algn="just"/>
            <a:r>
              <a:rPr lang="en-US" b="1" dirty="0" smtClean="0"/>
              <a:t>Split pattern:</a:t>
            </a:r>
          </a:p>
          <a:p>
            <a:pPr algn="just"/>
            <a:r>
              <a:rPr lang="en-US" dirty="0" smtClean="0"/>
              <a:t>These patterns are split along the parting plane (which may be flat or irregular surface) to facilitate the extraction of the pattern out of the mould before the pouring operation. For a more complex casting, the pattern may be split in more than two parts. Used when patterns cannot be made as a single piece 	</a:t>
            </a:r>
            <a:endParaRPr lang="en-US" b="1" dirty="0" smtClean="0"/>
          </a:p>
          <a:p>
            <a:pPr algn="just"/>
            <a:endParaRPr lang="en-US" sz="1200" b="1" dirty="0" smtClean="0"/>
          </a:p>
          <a:p>
            <a:pPr algn="just"/>
            <a:r>
              <a:rPr lang="en-US" b="1" dirty="0" smtClean="0"/>
              <a:t>Match plate pattern:</a:t>
            </a:r>
          </a:p>
          <a:p>
            <a:pPr algn="just"/>
            <a:r>
              <a:rPr lang="en-US" dirty="0" smtClean="0"/>
              <a:t>The two pieces of the split pattern are attached to opposite sides of a wood or metal plate. Holes in the plate allow the top and bottom (cope and drag) sections of the mold to be aligned accurately. The gates and runners are also mounted on the match plate, so that very little hand work is required. Therefore, they are suitable for higher production quantities</a:t>
            </a:r>
          </a:p>
          <a:p>
            <a:pPr algn="just"/>
            <a:endParaRPr lang="en-US" sz="1200" b="1" dirty="0" smtClean="0"/>
          </a:p>
          <a:p>
            <a:pPr algn="just"/>
            <a:r>
              <a:rPr lang="en-US" b="1" dirty="0" smtClean="0"/>
              <a:t>Cope and drag pattern:</a:t>
            </a:r>
          </a:p>
          <a:p>
            <a:pPr algn="just"/>
            <a:r>
              <a:rPr lang="en-US" dirty="0" smtClean="0"/>
              <a:t>are similar to match-plate patterns except that split pattern halves are attached to separate plates, so that the cope and drag sections of the mold can be fabricated independently, instead of using the same tooling for both. They are also suitable for higher production quantities.</a:t>
            </a:r>
            <a:endParaRPr lang="en-US" dirty="0"/>
          </a:p>
        </p:txBody>
      </p:sp>
      <p:sp>
        <p:nvSpPr>
          <p:cNvPr id="4" name="Rectangle 3"/>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2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305800" y="6248400"/>
            <a:ext cx="457200" cy="457200"/>
          </a:xfrm>
          <a:solidFill>
            <a:srgbClr val="FF0000"/>
          </a:solidFill>
        </p:spPr>
        <p:txBody>
          <a:bodyPr/>
          <a:lstStyle/>
          <a:p>
            <a:fld id="{945BB186-3B09-4CC9-BBCF-0133797D35C6}" type="slidenum">
              <a:rPr lang="en-US" smtClean="0">
                <a:solidFill>
                  <a:sysClr val="windowText" lastClr="000000"/>
                </a:solidFill>
              </a:rPr>
              <a:pPr/>
              <a:t>11</a:t>
            </a:fld>
            <a:endParaRPr lang="en-US" dirty="0">
              <a:solidFill>
                <a:sysClr val="windowText" lastClr="000000"/>
              </a:solidFill>
            </a:endParaRPr>
          </a:p>
        </p:txBody>
      </p:sp>
      <p:sp>
        <p:nvSpPr>
          <p:cNvPr id="1025" name="Rectangle 1"/>
          <p:cNvSpPr>
            <a:spLocks noChangeArrowheads="1"/>
          </p:cNvSpPr>
          <p:nvPr/>
        </p:nvSpPr>
        <p:spPr bwMode="auto">
          <a:xfrm>
            <a:off x="152400" y="351710"/>
            <a:ext cx="8763000" cy="20928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strike="noStrike" cap="none" normalizeH="0" baseline="0" dirty="0" smtClean="0">
                <a:ln>
                  <a:noFill/>
                </a:ln>
                <a:solidFill>
                  <a:srgbClr val="C00000"/>
                </a:solidFill>
                <a:effectLst/>
                <a:ea typeface="Calibri" pitchFamily="34" charset="0"/>
                <a:cs typeface="Times New Roman" pitchFamily="18" charset="0"/>
              </a:rPr>
              <a:t>CORES</a:t>
            </a:r>
          </a:p>
          <a:p>
            <a:pPr lvl="0" algn="just" fontAlgn="base">
              <a:spcBef>
                <a:spcPct val="0"/>
              </a:spcBef>
              <a:spcAft>
                <a:spcPct val="0"/>
              </a:spcAft>
            </a:pPr>
            <a:r>
              <a:rPr lang="en-US" sz="2000" i="1" dirty="0" smtClean="0">
                <a:solidFill>
                  <a:srgbClr val="FF0000"/>
                </a:solidFill>
              </a:rPr>
              <a:t>A core</a:t>
            </a:r>
            <a:r>
              <a:rPr lang="en-US" sz="2000" dirty="0" smtClean="0"/>
              <a:t> </a:t>
            </a:r>
            <a:r>
              <a:rPr lang="en-US" sz="2000" i="1" dirty="0" smtClean="0">
                <a:solidFill>
                  <a:srgbClr val="0070C0"/>
                </a:solidFill>
              </a:rPr>
              <a:t>is a full-scale model of the interior surfaces of the part.</a:t>
            </a:r>
            <a:endParaRPr kumimoji="0" lang="en-US" sz="2000" b="0" i="1" strike="noStrike" cap="none" normalizeH="0" baseline="0" dirty="0" smtClean="0">
              <a:ln>
                <a:noFill/>
              </a:ln>
              <a:solidFill>
                <a:srgbClr val="0070C0"/>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b="1" i="1" u="none" strike="noStrike" cap="none" normalizeH="0" baseline="0" dirty="0" smtClean="0">
                <a:ln>
                  <a:noFill/>
                </a:ln>
                <a:solidFill>
                  <a:srgbClr val="FF0000"/>
                </a:solidFill>
                <a:effectLst/>
                <a:ea typeface="Calibri" pitchFamily="34" charset="0"/>
                <a:cs typeface="Times New Roman" pitchFamily="18" charset="0"/>
              </a:rPr>
              <a:t>Cores</a:t>
            </a:r>
            <a:r>
              <a:rPr kumimoji="0" lang="en-US" b="0" i="0" u="none" strike="noStrike" cap="none" normalizeH="0" baseline="0" dirty="0" smtClean="0">
                <a:ln>
                  <a:noFill/>
                </a:ln>
                <a:solidFill>
                  <a:schemeClr val="tx1"/>
                </a:solidFill>
                <a:effectLst/>
                <a:ea typeface="Calibri" pitchFamily="34" charset="0"/>
                <a:cs typeface="Times New Roman" pitchFamily="18" charset="0"/>
              </a:rPr>
              <a:t> are inserted into the mold cavity prior to pouring, so that the molten metal will flow and solidify between the mold cavity and the core to form the casting’s internal surfaces. </a:t>
            </a: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b="1" i="1" u="none" strike="noStrike" cap="none" normalizeH="0" baseline="0" dirty="0" smtClean="0">
                <a:ln>
                  <a:noFill/>
                </a:ln>
                <a:solidFill>
                  <a:srgbClr val="FF0000"/>
                </a:solidFill>
                <a:effectLst/>
                <a:ea typeface="Calibri" pitchFamily="34" charset="0"/>
                <a:cs typeface="Times New Roman" pitchFamily="18" charset="0"/>
              </a:rPr>
              <a:t>Cores</a:t>
            </a:r>
            <a:r>
              <a:rPr kumimoji="0" lang="en-US" b="0" i="0" u="none" strike="noStrike" cap="none" normalizeH="0" baseline="0" dirty="0" smtClean="0">
                <a:ln>
                  <a:noFill/>
                </a:ln>
                <a:solidFill>
                  <a:schemeClr val="tx1"/>
                </a:solidFill>
                <a:effectLst/>
                <a:ea typeface="Calibri" pitchFamily="34" charset="0"/>
                <a:cs typeface="Times New Roman" pitchFamily="18" charset="0"/>
              </a:rPr>
              <a:t> are generally made of sand, metals, plaster, and ceramics.</a:t>
            </a: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ea typeface="Calibri" pitchFamily="34" charset="0"/>
                <a:cs typeface="Times New Roman" pitchFamily="18" charset="0"/>
              </a:rPr>
              <a:t>As with the pattern, the </a:t>
            </a:r>
            <a:r>
              <a:rPr lang="en-US" dirty="0" smtClean="0">
                <a:ea typeface="Calibri" pitchFamily="34" charset="0"/>
                <a:cs typeface="Times New Roman" pitchFamily="18" charset="0"/>
              </a:rPr>
              <a:t>actual size of the core must include allowances for shrinkage and machining.</a:t>
            </a:r>
          </a:p>
        </p:txBody>
      </p:sp>
      <p:sp>
        <p:nvSpPr>
          <p:cNvPr id="8" name="Rectangle 7"/>
          <p:cNvSpPr/>
          <p:nvPr/>
        </p:nvSpPr>
        <p:spPr>
          <a:xfrm>
            <a:off x="457200" y="5943600"/>
            <a:ext cx="8382000" cy="523220"/>
          </a:xfrm>
          <a:prstGeom prst="rect">
            <a:avLst/>
          </a:prstGeom>
        </p:spPr>
        <p:txBody>
          <a:bodyPr wrap="square">
            <a:spAutoFit/>
          </a:bodyPr>
          <a:lstStyle/>
          <a:p>
            <a:r>
              <a:rPr lang="en-US" sz="1400" b="1" dirty="0" smtClean="0"/>
              <a:t>Figure</a:t>
            </a:r>
            <a:r>
              <a:rPr lang="en-US" sz="1400" dirty="0" smtClean="0"/>
              <a:t> 6( a) Core held in place in the mold cavity by chaplets, (b) possible chaplet design, and (c) casting with internal cavity.</a:t>
            </a:r>
            <a:endParaRPr lang="en-US" sz="1400" dirty="0"/>
          </a:p>
        </p:txBody>
      </p:sp>
      <p:pic>
        <p:nvPicPr>
          <p:cNvPr id="1028" name="Picture 4"/>
          <p:cNvPicPr>
            <a:picLocks noChangeAspect="1" noChangeArrowheads="1"/>
          </p:cNvPicPr>
          <p:nvPr/>
        </p:nvPicPr>
        <p:blipFill>
          <a:blip r:embed="rId2" cstate="print"/>
          <a:srcRect/>
          <a:stretch>
            <a:fillRect/>
          </a:stretch>
        </p:blipFill>
        <p:spPr bwMode="auto">
          <a:xfrm>
            <a:off x="1024681" y="2481263"/>
            <a:ext cx="7052519" cy="3309937"/>
          </a:xfrm>
          <a:prstGeom prst="rect">
            <a:avLst/>
          </a:prstGeom>
          <a:noFill/>
          <a:ln w="9525">
            <a:noFill/>
            <a:miter lim="800000"/>
            <a:headEnd/>
            <a:tailEnd/>
          </a:ln>
        </p:spPr>
      </p:pic>
      <p:sp>
        <p:nvSpPr>
          <p:cNvPr id="6" name="Rectangle 5"/>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2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58200" y="6172200"/>
            <a:ext cx="457200" cy="457200"/>
          </a:xfrm>
          <a:solidFill>
            <a:srgbClr val="FF0000"/>
          </a:solidFill>
        </p:spPr>
        <p:txBody>
          <a:bodyPr/>
          <a:lstStyle/>
          <a:p>
            <a:fld id="{945BB186-3B09-4CC9-BBCF-0133797D35C6}" type="slidenum">
              <a:rPr lang="en-US" smtClean="0">
                <a:solidFill>
                  <a:sysClr val="windowText" lastClr="000000"/>
                </a:solidFill>
              </a:rPr>
              <a:pPr/>
              <a:t>12</a:t>
            </a:fld>
            <a:endParaRPr lang="en-US" dirty="0">
              <a:solidFill>
                <a:sysClr val="windowText" lastClr="000000"/>
              </a:solidFill>
            </a:endParaRPr>
          </a:p>
        </p:txBody>
      </p:sp>
      <p:sp>
        <p:nvSpPr>
          <p:cNvPr id="3" name="Rectangle 1"/>
          <p:cNvSpPr>
            <a:spLocks noChangeArrowheads="1"/>
          </p:cNvSpPr>
          <p:nvPr/>
        </p:nvSpPr>
        <p:spPr bwMode="auto">
          <a:xfrm>
            <a:off x="228600" y="1066800"/>
            <a:ext cx="8101513"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ea typeface="Calibri" pitchFamily="34" charset="0"/>
                <a:cs typeface="Times New Roman" pitchFamily="18" charset="0"/>
              </a:rPr>
              <a:t>The </a:t>
            </a:r>
            <a:r>
              <a:rPr kumimoji="0" lang="en-US" b="1" i="1" u="none" strike="noStrike" cap="none" normalizeH="0" baseline="0" dirty="0" smtClean="0">
                <a:ln>
                  <a:noFill/>
                </a:ln>
                <a:solidFill>
                  <a:srgbClr val="FF0000"/>
                </a:solidFill>
                <a:effectLst/>
                <a:ea typeface="Calibri" pitchFamily="34" charset="0"/>
                <a:cs typeface="Times New Roman" pitchFamily="18" charset="0"/>
              </a:rPr>
              <a:t>Mold</a:t>
            </a:r>
            <a:r>
              <a:rPr kumimoji="0" lang="en-US" b="0" i="0"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smtClean="0">
                <a:ln>
                  <a:noFill/>
                </a:ln>
                <a:solidFill>
                  <a:srgbClr val="0070C0"/>
                </a:solidFill>
                <a:effectLst/>
                <a:ea typeface="Calibri" pitchFamily="34" charset="0"/>
                <a:cs typeface="Times New Roman" pitchFamily="18" charset="0"/>
              </a:rPr>
              <a:t>contains a cavity whose geometry determines the shape of the cast part. </a:t>
            </a:r>
            <a:endParaRPr kumimoji="0" lang="en-US" b="0" i="1" u="none" strike="noStrike" cap="none" normalizeH="0" baseline="0" dirty="0" smtClean="0">
              <a:ln>
                <a:noFill/>
              </a:ln>
              <a:solidFill>
                <a:srgbClr val="0070C0"/>
              </a:solidFill>
              <a:effectLst/>
              <a:cs typeface="Arial" pitchFamily="34" charset="0"/>
            </a:endParaRPr>
          </a:p>
        </p:txBody>
      </p:sp>
      <p:sp>
        <p:nvSpPr>
          <p:cNvPr id="4" name="Rectangle 3"/>
          <p:cNvSpPr/>
          <p:nvPr/>
        </p:nvSpPr>
        <p:spPr>
          <a:xfrm>
            <a:off x="152400" y="1447800"/>
            <a:ext cx="8686800" cy="3416320"/>
          </a:xfrm>
          <a:prstGeom prst="rect">
            <a:avLst/>
          </a:prstGeom>
        </p:spPr>
        <p:txBody>
          <a:bodyPr wrap="square">
            <a:spAutoFit/>
          </a:bodyPr>
          <a:lstStyle/>
          <a:p>
            <a:pPr algn="just"/>
            <a:r>
              <a:rPr lang="en-US" sz="2000" b="1" dirty="0" smtClean="0">
                <a:solidFill>
                  <a:srgbClr val="C00000"/>
                </a:solidFill>
              </a:rPr>
              <a:t> Types of Molding Materials </a:t>
            </a:r>
          </a:p>
          <a:p>
            <a:pPr algn="just"/>
            <a:r>
              <a:rPr lang="en-US" b="1" dirty="0" smtClean="0">
                <a:solidFill>
                  <a:srgbClr val="FF0000"/>
                </a:solidFill>
              </a:rPr>
              <a:t> </a:t>
            </a:r>
            <a:r>
              <a:rPr lang="en-US" dirty="0" smtClean="0"/>
              <a:t>Casting processes divide into two broad categories, according to type of mold used:</a:t>
            </a:r>
          </a:p>
          <a:p>
            <a:pPr marL="342900" indent="-342900" algn="just">
              <a:buFont typeface="+mj-lt"/>
              <a:buAutoNum type="arabicPeriod"/>
            </a:pPr>
            <a:r>
              <a:rPr lang="en-US" b="1" dirty="0" smtClean="0"/>
              <a:t>An expendable mold: </a:t>
            </a:r>
            <a:r>
              <a:rPr lang="en-US" dirty="0" smtClean="0"/>
              <a:t>means that the mold in which the molten metal solidifies must be destroyed in order to remove the casting. These molds are made out of sand, plaster, ceramic, or similar materials, whose form is maintained by using binders of various kinds. Sand casting is the most prominent example of the expendable-mold processes.</a:t>
            </a:r>
            <a:endParaRPr lang="en-US" b="1" dirty="0" smtClean="0">
              <a:solidFill>
                <a:srgbClr val="FF0000"/>
              </a:solidFill>
            </a:endParaRPr>
          </a:p>
          <a:p>
            <a:pPr marL="342900" indent="-342900" algn="just">
              <a:buFont typeface="+mj-lt"/>
              <a:buAutoNum type="arabicPeriod"/>
            </a:pPr>
            <a:r>
              <a:rPr lang="en-US" b="1" dirty="0" smtClean="0"/>
              <a:t>A permanent mold : </a:t>
            </a:r>
            <a:r>
              <a:rPr lang="en-US" dirty="0" smtClean="0"/>
              <a:t>is one that can be used over and over to produce many castings. It is made of metal that can withstand the high temperatures of the casting operation. In permanent-mold casting, the mold consists of two (or more) sections that can be opened to permit removal of the finished part. Die casting is the most familiar process in this group.</a:t>
            </a:r>
            <a:r>
              <a:rPr lang="en-US" b="1" dirty="0" smtClean="0">
                <a:solidFill>
                  <a:srgbClr val="FF0000"/>
                </a:solidFill>
              </a:rPr>
              <a:t> </a:t>
            </a:r>
            <a:endParaRPr lang="en-US" dirty="0"/>
          </a:p>
        </p:txBody>
      </p:sp>
      <p:sp>
        <p:nvSpPr>
          <p:cNvPr id="5" name="Rectangle 4"/>
          <p:cNvSpPr/>
          <p:nvPr/>
        </p:nvSpPr>
        <p:spPr>
          <a:xfrm>
            <a:off x="228600" y="685800"/>
            <a:ext cx="974947" cy="400110"/>
          </a:xfrm>
          <a:prstGeom prst="rect">
            <a:avLst/>
          </a:prstGeom>
        </p:spPr>
        <p:txBody>
          <a:bodyPr wrap="none">
            <a:spAutoFit/>
          </a:bodyPr>
          <a:lstStyle/>
          <a:p>
            <a:r>
              <a:rPr lang="en-US" sz="2000" b="1" dirty="0" smtClean="0">
                <a:solidFill>
                  <a:srgbClr val="C00000"/>
                </a:solidFill>
              </a:rPr>
              <a:t>MOLDS</a:t>
            </a:r>
            <a:endParaRPr lang="en-US" sz="2000" dirty="0"/>
          </a:p>
        </p:txBody>
      </p:sp>
      <p:sp>
        <p:nvSpPr>
          <p:cNvPr id="6" name="Rectangle 5"/>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2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58200" y="6172200"/>
            <a:ext cx="457200" cy="457200"/>
          </a:xfrm>
          <a:solidFill>
            <a:srgbClr val="FF0000"/>
          </a:solidFill>
        </p:spPr>
        <p:txBody>
          <a:bodyPr/>
          <a:lstStyle/>
          <a:p>
            <a:fld id="{945BB186-3B09-4CC9-BBCF-0133797D35C6}" type="slidenum">
              <a:rPr lang="en-US" smtClean="0"/>
              <a:pPr/>
              <a:t>13</a:t>
            </a:fld>
            <a:endParaRPr lang="en-US" dirty="0"/>
          </a:p>
        </p:txBody>
      </p:sp>
      <p:pic>
        <p:nvPicPr>
          <p:cNvPr id="26626" name="Picture 2"/>
          <p:cNvPicPr>
            <a:picLocks noChangeAspect="1" noChangeArrowheads="1"/>
          </p:cNvPicPr>
          <p:nvPr/>
        </p:nvPicPr>
        <p:blipFill>
          <a:blip r:embed="rId2" cstate="print"/>
          <a:srcRect/>
          <a:stretch>
            <a:fillRect/>
          </a:stretch>
        </p:blipFill>
        <p:spPr bwMode="auto">
          <a:xfrm>
            <a:off x="1042988" y="2057400"/>
            <a:ext cx="7058025" cy="3200400"/>
          </a:xfrm>
          <a:prstGeom prst="rect">
            <a:avLst/>
          </a:prstGeom>
          <a:noFill/>
          <a:ln w="9525">
            <a:noFill/>
            <a:miter lim="800000"/>
            <a:headEnd/>
            <a:tailEnd/>
          </a:ln>
        </p:spPr>
      </p:pic>
      <p:sp>
        <p:nvSpPr>
          <p:cNvPr id="4" name="Rectangle 3"/>
          <p:cNvSpPr/>
          <p:nvPr/>
        </p:nvSpPr>
        <p:spPr>
          <a:xfrm>
            <a:off x="457200" y="5257800"/>
            <a:ext cx="8305800" cy="923330"/>
          </a:xfrm>
          <a:prstGeom prst="rect">
            <a:avLst/>
          </a:prstGeom>
        </p:spPr>
        <p:txBody>
          <a:bodyPr wrap="square">
            <a:spAutoFit/>
          </a:bodyPr>
          <a:lstStyle/>
          <a:p>
            <a:r>
              <a:rPr lang="en-US" b="1" dirty="0" smtClean="0"/>
              <a:t>Figure 7</a:t>
            </a:r>
            <a:r>
              <a:rPr lang="en-US" dirty="0" smtClean="0"/>
              <a:t> Two forms of mold: (a) open mold, simply a container in the shape of the desired part; </a:t>
            </a:r>
            <a:r>
              <a:rPr lang="en-US" dirty="0" smtClean="0"/>
              <a:t>and (b</a:t>
            </a:r>
            <a:r>
              <a:rPr lang="en-US" dirty="0" smtClean="0"/>
              <a:t>) closed mold, in which the mold geometry is more complex and requires a gating system (passageway) leading into the cavity.</a:t>
            </a:r>
            <a:endParaRPr lang="en-US" dirty="0"/>
          </a:p>
        </p:txBody>
      </p:sp>
      <p:sp>
        <p:nvSpPr>
          <p:cNvPr id="5" name="Rectangle 4"/>
          <p:cNvSpPr/>
          <p:nvPr/>
        </p:nvSpPr>
        <p:spPr>
          <a:xfrm>
            <a:off x="228600" y="533400"/>
            <a:ext cx="3877985" cy="400110"/>
          </a:xfrm>
          <a:prstGeom prst="rect">
            <a:avLst/>
          </a:prstGeom>
        </p:spPr>
        <p:txBody>
          <a:bodyPr wrap="none">
            <a:spAutoFit/>
          </a:bodyPr>
          <a:lstStyle/>
          <a:p>
            <a:pPr marL="342900" indent="-342900"/>
            <a:r>
              <a:rPr lang="en-US" sz="2000" b="1" dirty="0" smtClean="0">
                <a:solidFill>
                  <a:srgbClr val="C00000"/>
                </a:solidFill>
              </a:rPr>
              <a:t>Types of Molding Operations 	</a:t>
            </a:r>
          </a:p>
        </p:txBody>
      </p:sp>
      <p:sp>
        <p:nvSpPr>
          <p:cNvPr id="6" name="Rectangle 1"/>
          <p:cNvSpPr>
            <a:spLocks noChangeArrowheads="1"/>
          </p:cNvSpPr>
          <p:nvPr/>
        </p:nvSpPr>
        <p:spPr bwMode="auto">
          <a:xfrm>
            <a:off x="228600" y="1143000"/>
            <a:ext cx="8382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pPr>
            <a:r>
              <a:rPr lang="en-US" dirty="0" smtClean="0"/>
              <a:t>To accomplish a casting operation,</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there are two types of molds: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a:t>
            </a:r>
            <a:r>
              <a:rPr kumimoji="0" lang="en-US"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Open mold</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liquid metal is simply poured until it fills the open cavity.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a:t>
            </a:r>
            <a:r>
              <a:rPr kumimoji="0" lang="en-US"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Closed mold</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passageway, called the </a:t>
            </a:r>
            <a:r>
              <a:rPr kumimoji="0" lang="en-US"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gating system</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provided to permit the molten metal to flow from outside the mold into the cavity.</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2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2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3" name="Rectangle 2"/>
          <p:cNvSpPr/>
          <p:nvPr/>
        </p:nvSpPr>
        <p:spPr>
          <a:xfrm>
            <a:off x="152400" y="457200"/>
            <a:ext cx="3505200" cy="584775"/>
          </a:xfrm>
          <a:prstGeom prst="rect">
            <a:avLst/>
          </a:prstGeom>
        </p:spPr>
        <p:txBody>
          <a:bodyPr wrap="square">
            <a:spAutoFit/>
          </a:bodyPr>
          <a:lstStyle/>
          <a:p>
            <a:r>
              <a:rPr lang="en-US" sz="3200" b="1" dirty="0" smtClean="0">
                <a:solidFill>
                  <a:srgbClr val="C00000"/>
                </a:solidFill>
              </a:rPr>
              <a:t>Casting Processes </a:t>
            </a:r>
            <a:endParaRPr lang="en-US" sz="3200" b="1" dirty="0">
              <a:solidFill>
                <a:srgbClr val="C00000"/>
              </a:solidFill>
            </a:endParaRPr>
          </a:p>
        </p:txBody>
      </p:sp>
      <p:sp>
        <p:nvSpPr>
          <p:cNvPr id="4" name="Rectangle 3"/>
          <p:cNvSpPr/>
          <p:nvPr/>
        </p:nvSpPr>
        <p:spPr>
          <a:xfrm>
            <a:off x="228600" y="990600"/>
            <a:ext cx="8915400" cy="1477328"/>
          </a:xfrm>
          <a:prstGeom prst="rect">
            <a:avLst/>
          </a:prstGeom>
        </p:spPr>
        <p:txBody>
          <a:bodyPr wrap="square">
            <a:spAutoFit/>
          </a:bodyPr>
          <a:lstStyle/>
          <a:p>
            <a:r>
              <a:rPr lang="en-US" b="1" dirty="0"/>
              <a:t>Casting</a:t>
            </a:r>
            <a:r>
              <a:rPr lang="en-US" dirty="0"/>
              <a:t> is a process in which molten metal flows </a:t>
            </a:r>
            <a:r>
              <a:rPr lang="en-US" dirty="0" smtClean="0"/>
              <a:t>by gravity </a:t>
            </a:r>
            <a:r>
              <a:rPr lang="en-US" dirty="0"/>
              <a:t>or other force into a mold where it solidifies in </a:t>
            </a:r>
            <a:r>
              <a:rPr lang="en-US" dirty="0" smtClean="0"/>
              <a:t>the shape </a:t>
            </a:r>
            <a:r>
              <a:rPr lang="en-US" dirty="0"/>
              <a:t>of the mold cavity</a:t>
            </a:r>
            <a:r>
              <a:rPr lang="en-US" dirty="0" smtClean="0"/>
              <a:t>.</a:t>
            </a:r>
            <a:r>
              <a:rPr lang="en-US" dirty="0"/>
              <a:t> It is one of the </a:t>
            </a:r>
            <a:r>
              <a:rPr lang="en-US" dirty="0" smtClean="0"/>
              <a:t>oldest manufacturing processes.</a:t>
            </a:r>
          </a:p>
          <a:p>
            <a:r>
              <a:rPr lang="en-US" dirty="0" smtClean="0"/>
              <a:t>The </a:t>
            </a:r>
            <a:r>
              <a:rPr lang="en-US" dirty="0"/>
              <a:t>principle of casting seems simple</a:t>
            </a:r>
            <a:r>
              <a:rPr lang="en-US" dirty="0" smtClean="0"/>
              <a:t>:</a:t>
            </a:r>
          </a:p>
          <a:p>
            <a:pPr marL="342900" indent="-342900"/>
            <a:endParaRPr lang="en-US" dirty="0" smtClean="0"/>
          </a:p>
          <a:p>
            <a:pPr marL="342900" indent="-342900"/>
            <a:r>
              <a:rPr lang="en-US" dirty="0" smtClean="0"/>
              <a:t> </a:t>
            </a:r>
            <a:r>
              <a:rPr lang="en-US" dirty="0"/>
              <a:t>melt the </a:t>
            </a:r>
            <a:r>
              <a:rPr lang="en-US" dirty="0" smtClean="0"/>
              <a:t>metal                    </a:t>
            </a:r>
            <a:r>
              <a:rPr lang="en-US" dirty="0" smtClean="0"/>
              <a:t> pour </a:t>
            </a:r>
            <a:r>
              <a:rPr lang="en-US" dirty="0" smtClean="0"/>
              <a:t>it into a mold                   </a:t>
            </a:r>
            <a:r>
              <a:rPr lang="en-US" dirty="0" smtClean="0"/>
              <a:t>     let </a:t>
            </a:r>
            <a:r>
              <a:rPr lang="en-US" dirty="0"/>
              <a:t>it cool and </a:t>
            </a:r>
            <a:r>
              <a:rPr lang="en-US" dirty="0" smtClean="0"/>
              <a:t>solidify</a:t>
            </a:r>
            <a:endParaRPr lang="en-US" dirty="0"/>
          </a:p>
        </p:txBody>
      </p:sp>
      <p:sp>
        <p:nvSpPr>
          <p:cNvPr id="5" name="Right Arrow 4"/>
          <p:cNvSpPr/>
          <p:nvPr/>
        </p:nvSpPr>
        <p:spPr>
          <a:xfrm>
            <a:off x="1676400" y="2133600"/>
            <a:ext cx="838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4419600" y="2133600"/>
            <a:ext cx="838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04800" y="2438400"/>
            <a:ext cx="7924800" cy="1631216"/>
          </a:xfrm>
          <a:prstGeom prst="rect">
            <a:avLst/>
          </a:prstGeom>
          <a:noFill/>
        </p:spPr>
        <p:txBody>
          <a:bodyPr wrap="square" rtlCol="0">
            <a:spAutoFit/>
          </a:bodyPr>
          <a:lstStyle/>
          <a:p>
            <a:r>
              <a:rPr lang="en-US" sz="2000" dirty="0" smtClean="0"/>
              <a:t>A successful casting operation needs a knowledge in the following areas:</a:t>
            </a:r>
          </a:p>
          <a:p>
            <a:pPr marL="342900" indent="-342900">
              <a:buAutoNum type="arabicPeriod"/>
            </a:pPr>
            <a:r>
              <a:rPr lang="en-US" sz="2000" b="1" dirty="0" smtClean="0"/>
              <a:t>Preparation of mould and patterns</a:t>
            </a:r>
          </a:p>
          <a:p>
            <a:pPr marL="342900" indent="-342900">
              <a:buAutoNum type="arabicPeriod"/>
            </a:pPr>
            <a:r>
              <a:rPr lang="en-US" sz="2000" b="1" dirty="0" smtClean="0"/>
              <a:t>Melting and pouring of the liquefied metal</a:t>
            </a:r>
          </a:p>
          <a:p>
            <a:pPr marL="342900" indent="-342900">
              <a:buAutoNum type="arabicPeriod"/>
            </a:pPr>
            <a:r>
              <a:rPr lang="en-US" sz="2000" b="1" dirty="0" smtClean="0"/>
              <a:t>Solidification and further cooling to room temperature</a:t>
            </a:r>
          </a:p>
          <a:p>
            <a:pPr marL="342900" indent="-342900">
              <a:buAutoNum type="arabicPeriod"/>
            </a:pPr>
            <a:r>
              <a:rPr lang="en-US" sz="2000" b="1" dirty="0" smtClean="0"/>
              <a:t>Defects and inspection</a:t>
            </a:r>
            <a:endParaRPr lang="en-US" sz="2000" b="1" dirty="0"/>
          </a:p>
        </p:txBody>
      </p:sp>
      <p:sp>
        <p:nvSpPr>
          <p:cNvPr id="14" name="Slide Number Placeholder 13"/>
          <p:cNvSpPr>
            <a:spLocks noGrp="1"/>
          </p:cNvSpPr>
          <p:nvPr>
            <p:ph type="sldNum" sz="quarter" idx="12"/>
          </p:nvPr>
        </p:nvSpPr>
        <p:spPr>
          <a:xfrm>
            <a:off x="8382000" y="6248400"/>
            <a:ext cx="457200" cy="457200"/>
          </a:xfrm>
          <a:solidFill>
            <a:srgbClr val="FF0000"/>
          </a:solidFill>
        </p:spPr>
        <p:txBody>
          <a:bodyPr/>
          <a:lstStyle/>
          <a:p>
            <a:fld id="{945BB186-3B09-4CC9-BBCF-0133797D35C6}" type="slidenum">
              <a:rPr lang="en-US" smtClean="0">
                <a:solidFill>
                  <a:sysClr val="windowText" lastClr="000000"/>
                </a:solidFill>
              </a:rPr>
              <a:pPr/>
              <a:t>2</a:t>
            </a:fld>
            <a:endParaRPr lang="en-US" dirty="0">
              <a:solidFill>
                <a:sysClr val="windowText" lastClr="000000"/>
              </a:solidFill>
            </a:endParaRPr>
          </a:p>
        </p:txBody>
      </p:sp>
      <p:sp>
        <p:nvSpPr>
          <p:cNvPr id="11265" name="Rectangle 1"/>
          <p:cNvSpPr>
            <a:spLocks noChangeArrowheads="1"/>
          </p:cNvSpPr>
          <p:nvPr/>
        </p:nvSpPr>
        <p:spPr bwMode="auto">
          <a:xfrm>
            <a:off x="152400" y="4114800"/>
            <a:ext cx="89916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n-US" sz="2000" b="1" i="1" u="none" strike="noStrike" cap="none" normalizeH="0" baseline="0" dirty="0" smtClean="0">
                <a:ln>
                  <a:noFill/>
                </a:ln>
                <a:solidFill>
                  <a:srgbClr val="FF0000"/>
                </a:solidFill>
                <a:effectLst/>
                <a:ea typeface="Calibri" pitchFamily="34" charset="0"/>
                <a:cs typeface="Times New Roman" pitchFamily="18" charset="0"/>
              </a:rPr>
              <a:t>Casting</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includes both the casting of </a:t>
            </a:r>
            <a:r>
              <a:rPr kumimoji="0" lang="en-US" sz="2000" b="1" i="1" u="none" strike="noStrike" cap="none" normalizeH="0" baseline="0" dirty="0" smtClean="0">
                <a:ln>
                  <a:noFill/>
                </a:ln>
                <a:solidFill>
                  <a:srgbClr val="FF0000"/>
                </a:solidFill>
                <a:effectLst/>
                <a:ea typeface="Calibri" pitchFamily="34" charset="0"/>
                <a:cs typeface="Times New Roman" pitchFamily="18" charset="0"/>
              </a:rPr>
              <a:t>ingots</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and the casting of </a:t>
            </a:r>
            <a:r>
              <a:rPr kumimoji="0" lang="en-US" sz="2000" b="1" i="1" u="none" strike="noStrike" cap="none" normalizeH="0" baseline="0" dirty="0" smtClean="0">
                <a:ln>
                  <a:noFill/>
                </a:ln>
                <a:solidFill>
                  <a:srgbClr val="FF0000"/>
                </a:solidFill>
                <a:effectLst/>
                <a:ea typeface="Calibri" pitchFamily="34" charset="0"/>
                <a:cs typeface="Times New Roman" pitchFamily="18" charset="0"/>
              </a:rPr>
              <a:t>shapes</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a:t>
            </a:r>
            <a:endParaRPr kumimoji="0" lang="en-US" sz="20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ea typeface="Calibri" pitchFamily="34" charset="0"/>
                <a:cs typeface="Times New Roman" pitchFamily="18" charset="0"/>
              </a:rPr>
              <a:t>The term </a:t>
            </a:r>
            <a:r>
              <a:rPr kumimoji="0" lang="en-US" sz="2000" b="1" i="1" u="none" strike="noStrike" cap="none" normalizeH="0" baseline="0" dirty="0" smtClean="0">
                <a:ln>
                  <a:noFill/>
                </a:ln>
                <a:solidFill>
                  <a:srgbClr val="FF0000"/>
                </a:solidFill>
                <a:effectLst/>
                <a:ea typeface="Calibri" pitchFamily="34" charset="0"/>
                <a:cs typeface="Times New Roman" pitchFamily="18" charset="0"/>
              </a:rPr>
              <a:t>ingot</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is usually associated with the primary metals industries; it describes a large casting that is simple in shape and intended for subsequent reshaping by processes such as </a:t>
            </a:r>
            <a:r>
              <a:rPr kumimoji="0" lang="en-US" sz="2000" b="1" i="1" u="none" strike="noStrike" cap="none" normalizeH="0" baseline="0" dirty="0" smtClean="0">
                <a:ln>
                  <a:noFill/>
                </a:ln>
                <a:solidFill>
                  <a:srgbClr val="FF0000"/>
                </a:solidFill>
                <a:effectLst/>
                <a:ea typeface="Calibri" pitchFamily="34" charset="0"/>
                <a:cs typeface="Times New Roman" pitchFamily="18" charset="0"/>
              </a:rPr>
              <a:t>rolling</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or </a:t>
            </a:r>
            <a:r>
              <a:rPr kumimoji="0" lang="en-US" sz="2000" b="1" i="1" u="none" strike="noStrike" cap="none" normalizeH="0" baseline="0" dirty="0" smtClean="0">
                <a:ln>
                  <a:noFill/>
                </a:ln>
                <a:solidFill>
                  <a:srgbClr val="FF0000"/>
                </a:solidFill>
                <a:effectLst/>
                <a:ea typeface="Calibri" pitchFamily="34" charset="0"/>
                <a:cs typeface="Times New Roman" pitchFamily="18" charset="0"/>
              </a:rPr>
              <a:t>forging</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a:t>
            </a:r>
            <a:endParaRPr kumimoji="0" lang="en-US" sz="20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1" i="1" u="none" strike="noStrike" cap="none" normalizeH="0" baseline="0" dirty="0" smtClean="0">
                <a:ln>
                  <a:noFill/>
                </a:ln>
                <a:solidFill>
                  <a:srgbClr val="FF0000"/>
                </a:solidFill>
                <a:effectLst/>
                <a:ea typeface="Calibri" pitchFamily="34" charset="0"/>
                <a:cs typeface="Times New Roman" pitchFamily="18" charset="0"/>
              </a:rPr>
              <a:t>Shape</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a:t>
            </a:r>
            <a:r>
              <a:rPr kumimoji="0" lang="en-US" sz="2000" b="1" i="1" u="none" strike="noStrike" cap="none" normalizeH="0" baseline="0" dirty="0" smtClean="0">
                <a:ln>
                  <a:noFill/>
                </a:ln>
                <a:solidFill>
                  <a:srgbClr val="FF0000"/>
                </a:solidFill>
                <a:effectLst/>
                <a:ea typeface="Calibri" pitchFamily="34" charset="0"/>
                <a:cs typeface="Times New Roman" pitchFamily="18" charset="0"/>
              </a:rPr>
              <a:t>casting</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involves the production of more complex geometries that are much closer to the final desired shape of the part or product.</a:t>
            </a:r>
            <a:endParaRPr kumimoji="0" lang="en-US" sz="20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534400" y="6248400"/>
            <a:ext cx="457200" cy="457200"/>
          </a:xfrm>
          <a:solidFill>
            <a:srgbClr val="FF0000"/>
          </a:solidFill>
        </p:spPr>
        <p:txBody>
          <a:bodyPr/>
          <a:lstStyle/>
          <a:p>
            <a:fld id="{945BB186-3B09-4CC9-BBCF-0133797D35C6}" type="slidenum">
              <a:rPr lang="en-US" smtClean="0"/>
              <a:pPr/>
              <a:t>3</a:t>
            </a:fld>
            <a:endParaRPr lang="en-US"/>
          </a:p>
        </p:txBody>
      </p:sp>
      <p:pic>
        <p:nvPicPr>
          <p:cNvPr id="1026" name="Picture 2" descr="Image result for Patterns and Mould in casting"/>
          <p:cNvPicPr>
            <a:picLocks noChangeAspect="1" noChangeArrowheads="1"/>
          </p:cNvPicPr>
          <p:nvPr/>
        </p:nvPicPr>
        <p:blipFill>
          <a:blip r:embed="rId2" cstate="print"/>
          <a:srcRect/>
          <a:stretch>
            <a:fillRect/>
          </a:stretch>
        </p:blipFill>
        <p:spPr bwMode="auto">
          <a:xfrm>
            <a:off x="5486400" y="457200"/>
            <a:ext cx="3409950" cy="3276601"/>
          </a:xfrm>
          <a:prstGeom prst="rect">
            <a:avLst/>
          </a:prstGeom>
          <a:noFill/>
        </p:spPr>
      </p:pic>
      <p:sp>
        <p:nvSpPr>
          <p:cNvPr id="4" name="Rectangle 3"/>
          <p:cNvSpPr/>
          <p:nvPr/>
        </p:nvSpPr>
        <p:spPr>
          <a:xfrm>
            <a:off x="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2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5" name="Rectangle 4"/>
          <p:cNvSpPr/>
          <p:nvPr/>
        </p:nvSpPr>
        <p:spPr>
          <a:xfrm>
            <a:off x="304800" y="609600"/>
            <a:ext cx="5105400" cy="3170099"/>
          </a:xfrm>
          <a:prstGeom prst="rect">
            <a:avLst/>
          </a:prstGeom>
        </p:spPr>
        <p:txBody>
          <a:bodyPr wrap="square">
            <a:spAutoFit/>
          </a:bodyPr>
          <a:lstStyle/>
          <a:p>
            <a:pPr algn="just"/>
            <a:r>
              <a:rPr lang="en-US" sz="2000" b="1" dirty="0" smtClean="0">
                <a:solidFill>
                  <a:srgbClr val="C00000"/>
                </a:solidFill>
              </a:rPr>
              <a:t>Patterns and Mould</a:t>
            </a:r>
          </a:p>
          <a:p>
            <a:pPr algn="just"/>
            <a:r>
              <a:rPr lang="en-US" sz="2000" dirty="0" smtClean="0"/>
              <a:t>A </a:t>
            </a:r>
            <a:r>
              <a:rPr lang="en-US" sz="2000" b="1" dirty="0" smtClean="0"/>
              <a:t>pattern</a:t>
            </a:r>
            <a:r>
              <a:rPr lang="en-US" sz="2000" dirty="0" smtClean="0"/>
              <a:t> is a replica of the object to be cast, used to prepare the cavity into which molten material will be poured during the casting process. Patterns  may be made of wood, metal, plastics or other materials.</a:t>
            </a:r>
          </a:p>
          <a:p>
            <a:pPr algn="just"/>
            <a:r>
              <a:rPr lang="en-US" sz="2000" dirty="0" smtClean="0"/>
              <a:t>A </a:t>
            </a:r>
            <a:r>
              <a:rPr lang="en-US" sz="2000" b="1" dirty="0" smtClean="0"/>
              <a:t>mold</a:t>
            </a:r>
            <a:r>
              <a:rPr lang="en-US" sz="2000" dirty="0" smtClean="0"/>
              <a:t> or </a:t>
            </a:r>
            <a:r>
              <a:rPr lang="en-US" sz="2000" b="1" dirty="0" smtClean="0"/>
              <a:t>mould</a:t>
            </a:r>
            <a:r>
              <a:rPr lang="en-US" sz="2000" dirty="0" smtClean="0"/>
              <a:t> is a hollowed-out block that is filled with a liquid or pliable material such as plastic, glass, metal, or ceramic raw material. The liquid hardens or sets inside the mold, adopting its shape. </a:t>
            </a:r>
          </a:p>
        </p:txBody>
      </p:sp>
      <p:sp>
        <p:nvSpPr>
          <p:cNvPr id="6" name="Rectangle 5"/>
          <p:cNvSpPr/>
          <p:nvPr/>
        </p:nvSpPr>
        <p:spPr>
          <a:xfrm>
            <a:off x="228600" y="4114800"/>
            <a:ext cx="8915400" cy="2554545"/>
          </a:xfrm>
          <a:prstGeom prst="rect">
            <a:avLst/>
          </a:prstGeom>
        </p:spPr>
        <p:txBody>
          <a:bodyPr wrap="square">
            <a:spAutoFit/>
          </a:bodyPr>
          <a:lstStyle/>
          <a:p>
            <a:pPr marL="342900" indent="-342900"/>
            <a:r>
              <a:rPr lang="en-US" sz="2000" b="1" dirty="0" smtClean="0">
                <a:solidFill>
                  <a:srgbClr val="FF0000"/>
                </a:solidFill>
              </a:rPr>
              <a:t>The material of pattern should be:</a:t>
            </a:r>
          </a:p>
          <a:p>
            <a:pPr marL="342900" indent="-342900">
              <a:buFont typeface="+mj-lt"/>
              <a:buAutoNum type="arabicPeriod"/>
            </a:pPr>
            <a:r>
              <a:rPr lang="en-US" sz="2000" dirty="0" smtClean="0"/>
              <a:t>Easily worked, shaped and joined.</a:t>
            </a:r>
          </a:p>
          <a:p>
            <a:pPr marL="342900" indent="-342900">
              <a:buFont typeface="+mj-lt"/>
              <a:buAutoNum type="arabicPeriod"/>
            </a:pPr>
            <a:r>
              <a:rPr lang="en-US" sz="2000" dirty="0" smtClean="0"/>
              <a:t> Light in weight. Strong,</a:t>
            </a:r>
          </a:p>
          <a:p>
            <a:pPr marL="342900" indent="-342900">
              <a:buFont typeface="+mj-lt"/>
              <a:buAutoNum type="arabicPeriod"/>
            </a:pPr>
            <a:r>
              <a:rPr lang="en-US" sz="2000" dirty="0" smtClean="0"/>
              <a:t>hard and durable.</a:t>
            </a:r>
          </a:p>
          <a:p>
            <a:pPr marL="342900" indent="-342900">
              <a:buFont typeface="+mj-lt"/>
              <a:buAutoNum type="arabicPeriod"/>
            </a:pPr>
            <a:r>
              <a:rPr lang="en-US" sz="2000" dirty="0" smtClean="0"/>
              <a:t> Resistant to wear and abrasion .</a:t>
            </a:r>
          </a:p>
          <a:p>
            <a:pPr marL="342900" indent="-342900">
              <a:buFont typeface="+mj-lt"/>
              <a:buAutoNum type="arabicPeriod"/>
            </a:pPr>
            <a:r>
              <a:rPr lang="en-US" sz="2000" dirty="0" smtClean="0"/>
              <a:t> Resistant to corrosion, and to chemical reactions. </a:t>
            </a:r>
          </a:p>
          <a:p>
            <a:pPr marL="342900" indent="-342900">
              <a:buFont typeface="+mj-lt"/>
              <a:buAutoNum type="arabicPeriod"/>
            </a:pPr>
            <a:r>
              <a:rPr lang="en-US" sz="2000" dirty="0" smtClean="0"/>
              <a:t>Dimensionally stable and unaffected by variations in temperature and humidity.</a:t>
            </a:r>
          </a:p>
          <a:p>
            <a:pPr marL="342900" indent="-342900">
              <a:buFont typeface="+mj-lt"/>
              <a:buAutoNum type="arabicPeriod"/>
            </a:pPr>
            <a:r>
              <a:rPr lang="en-US" sz="2000" dirty="0" smtClean="0"/>
              <a:t> Available at low cost.</a:t>
            </a:r>
            <a:endParaRPr lang="en-US" sz="2000" dirty="0"/>
          </a:p>
        </p:txBody>
      </p:sp>
      <p:sp>
        <p:nvSpPr>
          <p:cNvPr id="7" name="Rectangle 6"/>
          <p:cNvSpPr/>
          <p:nvPr/>
        </p:nvSpPr>
        <p:spPr>
          <a:xfrm>
            <a:off x="228600" y="3810000"/>
            <a:ext cx="2345257" cy="400110"/>
          </a:xfrm>
          <a:prstGeom prst="rect">
            <a:avLst/>
          </a:prstGeom>
        </p:spPr>
        <p:txBody>
          <a:bodyPr wrap="none">
            <a:spAutoFit/>
          </a:bodyPr>
          <a:lstStyle/>
          <a:p>
            <a:r>
              <a:rPr lang="en-US" sz="2000" b="1" dirty="0" smtClean="0">
                <a:solidFill>
                  <a:srgbClr val="C00000"/>
                </a:solidFill>
              </a:rPr>
              <a:t>Materials of Pattern</a:t>
            </a:r>
            <a:endParaRPr lang="en-US" sz="2000" b="1" dirty="0">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4038600"/>
            <a:ext cx="8458200" cy="646331"/>
          </a:xfrm>
          <a:prstGeom prst="rect">
            <a:avLst/>
          </a:prstGeom>
          <a:noFill/>
        </p:spPr>
        <p:txBody>
          <a:bodyPr wrap="square" rtlCol="0">
            <a:spAutoFit/>
          </a:bodyPr>
          <a:lstStyle/>
          <a:p>
            <a:endParaRPr lang="en-US" dirty="0" smtClean="0"/>
          </a:p>
          <a:p>
            <a:endParaRPr lang="en-US" dirty="0" smtClean="0"/>
          </a:p>
        </p:txBody>
      </p:sp>
      <p:sp>
        <p:nvSpPr>
          <p:cNvPr id="8" name="Rectangle 7"/>
          <p:cNvSpPr/>
          <p:nvPr/>
        </p:nvSpPr>
        <p:spPr>
          <a:xfrm>
            <a:off x="381000" y="762000"/>
            <a:ext cx="8763000" cy="400110"/>
          </a:xfrm>
          <a:prstGeom prst="rect">
            <a:avLst/>
          </a:prstGeom>
        </p:spPr>
        <p:txBody>
          <a:bodyPr wrap="square">
            <a:spAutoFit/>
          </a:bodyPr>
          <a:lstStyle/>
          <a:p>
            <a:r>
              <a:rPr lang="en-US" sz="2000" b="1" dirty="0" smtClean="0">
                <a:solidFill>
                  <a:srgbClr val="00B0F0"/>
                </a:solidFill>
              </a:rPr>
              <a:t>Made of</a:t>
            </a:r>
            <a:r>
              <a:rPr lang="en-US" sz="2000" dirty="0" smtClean="0">
                <a:solidFill>
                  <a:srgbClr val="00B0F0"/>
                </a:solidFill>
              </a:rPr>
              <a:t>: </a:t>
            </a:r>
            <a:r>
              <a:rPr lang="en-US" sz="2000" dirty="0" smtClean="0"/>
              <a:t>wood, metal, plastics, plaster and synthetic materials</a:t>
            </a:r>
            <a:endParaRPr lang="en-US" sz="2000" dirty="0"/>
          </a:p>
        </p:txBody>
      </p:sp>
      <p:sp>
        <p:nvSpPr>
          <p:cNvPr id="9" name="Rectangle 8"/>
          <p:cNvSpPr/>
          <p:nvPr/>
        </p:nvSpPr>
        <p:spPr>
          <a:xfrm>
            <a:off x="304800" y="1143000"/>
            <a:ext cx="8382000" cy="4093428"/>
          </a:xfrm>
          <a:prstGeom prst="rect">
            <a:avLst/>
          </a:prstGeom>
        </p:spPr>
        <p:txBody>
          <a:bodyPr wrap="square">
            <a:spAutoFit/>
          </a:bodyPr>
          <a:lstStyle/>
          <a:p>
            <a:pPr algn="just">
              <a:buFont typeface="Arial" pitchFamily="34" charset="0"/>
              <a:buChar char="•"/>
            </a:pPr>
            <a:r>
              <a:rPr lang="en-US" sz="2000" b="1" dirty="0" smtClean="0"/>
              <a:t>Wood</a:t>
            </a:r>
            <a:r>
              <a:rPr lang="en-US" sz="2000" dirty="0" smtClean="0"/>
              <a:t> - Cheap, easily machined but prone to warping, swelling (moisture), unstable, wears. Used for small runs. </a:t>
            </a:r>
          </a:p>
          <a:p>
            <a:pPr algn="just"/>
            <a:r>
              <a:rPr lang="en-US" sz="2000" dirty="0" smtClean="0"/>
              <a:t>•</a:t>
            </a:r>
            <a:r>
              <a:rPr lang="en-US" sz="2000" b="1" dirty="0" smtClean="0"/>
              <a:t>Metal</a:t>
            </a:r>
            <a:r>
              <a:rPr lang="en-US" sz="2000" dirty="0" smtClean="0"/>
              <a:t> - more expensive but stable, accurate, durable. Typically </a:t>
            </a:r>
            <a:r>
              <a:rPr lang="en-US" sz="2000" dirty="0" err="1" smtClean="0"/>
              <a:t>aluminium</a:t>
            </a:r>
            <a:r>
              <a:rPr lang="en-US" sz="2000" dirty="0" smtClean="0"/>
              <a:t>, cast iron or steel. </a:t>
            </a:r>
            <a:r>
              <a:rPr lang="en-US" sz="2000" dirty="0" smtClean="0"/>
              <a:t>Large </a:t>
            </a:r>
            <a:r>
              <a:rPr lang="en-US" sz="2000" dirty="0" smtClean="0"/>
              <a:t>runs and elevated pressure and/or temperature </a:t>
            </a:r>
            <a:r>
              <a:rPr lang="en-US" sz="2000" dirty="0" err="1" smtClean="0"/>
              <a:t>moulding</a:t>
            </a:r>
            <a:r>
              <a:rPr lang="en-US" sz="2000" dirty="0" smtClean="0"/>
              <a:t> process</a:t>
            </a:r>
          </a:p>
          <a:p>
            <a:pPr algn="just">
              <a:buFont typeface="Arial" pitchFamily="34" charset="0"/>
              <a:buChar char="•"/>
            </a:pPr>
            <a:r>
              <a:rPr lang="en-US" sz="2000" b="1" dirty="0" smtClean="0"/>
              <a:t>Plastic </a:t>
            </a:r>
            <a:r>
              <a:rPr lang="en-US" sz="2000" dirty="0" smtClean="0"/>
              <a:t>- Epoxy and Polyurethane. More common now. Easy preparation, stable and durable relative to wood. Cast &amp; machined, easily repaired, can be reinforced/backed </a:t>
            </a:r>
          </a:p>
          <a:p>
            <a:pPr algn="just"/>
            <a:endParaRPr lang="en-US" sz="2000" b="1" dirty="0" smtClean="0">
              <a:solidFill>
                <a:srgbClr val="0070C0"/>
              </a:solidFill>
            </a:endParaRPr>
          </a:p>
          <a:p>
            <a:pPr algn="just"/>
            <a:r>
              <a:rPr lang="en-US" sz="2000" b="1" dirty="0" smtClean="0">
                <a:solidFill>
                  <a:srgbClr val="0070C0"/>
                </a:solidFill>
              </a:rPr>
              <a:t>Expendable </a:t>
            </a:r>
            <a:r>
              <a:rPr lang="en-US" sz="2000" b="1" dirty="0" smtClean="0">
                <a:solidFill>
                  <a:srgbClr val="0070C0"/>
                </a:solidFill>
              </a:rPr>
              <a:t>(single-use) patterns</a:t>
            </a:r>
            <a:r>
              <a:rPr lang="en-US" sz="2000" dirty="0" smtClean="0">
                <a:solidFill>
                  <a:srgbClr val="0070C0"/>
                </a:solidFill>
              </a:rPr>
              <a:t>: </a:t>
            </a:r>
          </a:p>
          <a:p>
            <a:pPr algn="just"/>
            <a:r>
              <a:rPr lang="en-US" sz="2000" dirty="0" smtClean="0"/>
              <a:t>•</a:t>
            </a:r>
            <a:r>
              <a:rPr lang="en-US" sz="2000" b="1" dirty="0" smtClean="0"/>
              <a:t>Wax</a:t>
            </a:r>
            <a:r>
              <a:rPr lang="en-US" sz="2000" dirty="0" smtClean="0"/>
              <a:t> - used for investment casting. Wax formulated for melting point, viscosity, Ash content etc. Melted out (mostly) before casting </a:t>
            </a:r>
          </a:p>
          <a:p>
            <a:pPr algn="just"/>
            <a:r>
              <a:rPr lang="en-US" sz="2000" dirty="0" smtClean="0"/>
              <a:t>•</a:t>
            </a:r>
            <a:r>
              <a:rPr lang="en-US" sz="2000" b="1" dirty="0" smtClean="0"/>
              <a:t>EPS</a:t>
            </a:r>
            <a:r>
              <a:rPr lang="en-US" sz="2000" dirty="0" smtClean="0"/>
              <a:t> - Expanded </a:t>
            </a:r>
            <a:r>
              <a:rPr lang="en-US" sz="2000" dirty="0" smtClean="0"/>
              <a:t>Polystyrene, </a:t>
            </a:r>
            <a:r>
              <a:rPr lang="en-US" sz="2000" dirty="0" smtClean="0"/>
              <a:t>heated (steam) to completely fill mould and bond beads. Pattern is burnt out by molten metal. </a:t>
            </a:r>
          </a:p>
          <a:p>
            <a:pPr algn="just"/>
            <a:endParaRPr lang="en-US" sz="2000" dirty="0" smtClean="0"/>
          </a:p>
        </p:txBody>
      </p:sp>
      <p:sp>
        <p:nvSpPr>
          <p:cNvPr id="10" name="Slide Number Placeholder 9"/>
          <p:cNvSpPr>
            <a:spLocks noGrp="1"/>
          </p:cNvSpPr>
          <p:nvPr>
            <p:ph type="sldNum" sz="quarter" idx="12"/>
          </p:nvPr>
        </p:nvSpPr>
        <p:spPr>
          <a:xfrm>
            <a:off x="8382000" y="6248400"/>
            <a:ext cx="457200" cy="457200"/>
          </a:xfrm>
          <a:solidFill>
            <a:srgbClr val="FF0000"/>
          </a:solidFill>
        </p:spPr>
        <p:txBody>
          <a:bodyPr/>
          <a:lstStyle/>
          <a:p>
            <a:fld id="{945BB186-3B09-4CC9-BBCF-0133797D35C6}" type="slidenum">
              <a:rPr lang="en-US" smtClean="0">
                <a:solidFill>
                  <a:sysClr val="windowText" lastClr="000000"/>
                </a:solidFill>
              </a:rPr>
              <a:pPr/>
              <a:t>4</a:t>
            </a:fld>
            <a:endParaRPr lang="en-US" dirty="0">
              <a:solidFill>
                <a:sysClr val="windowText" lastClr="000000"/>
              </a:solidFill>
            </a:endParaRPr>
          </a:p>
        </p:txBody>
      </p:sp>
      <p:sp>
        <p:nvSpPr>
          <p:cNvPr id="11" name="Rectangle 10"/>
          <p:cNvSpPr/>
          <p:nvPr/>
        </p:nvSpPr>
        <p:spPr>
          <a:xfrm>
            <a:off x="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2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228600" y="1066800"/>
            <a:ext cx="86868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algn="just" fontAlgn="base">
              <a:spcBef>
                <a:spcPct val="0"/>
              </a:spcBef>
              <a:spcAft>
                <a:spcPct val="0"/>
              </a:spcAft>
              <a:buAutoNum type="arabicPeriod"/>
            </a:pPr>
            <a:r>
              <a:rPr lang="en-US" b="1" dirty="0" smtClean="0">
                <a:solidFill>
                  <a:srgbClr val="FF0000"/>
                </a:solidFill>
                <a:ea typeface="Times New Roman" pitchFamily="18" charset="0"/>
                <a:cs typeface="Times New Roman" pitchFamily="18" charset="0"/>
              </a:rPr>
              <a:t>Shrinkage allowance</a:t>
            </a:r>
          </a:p>
          <a:p>
            <a:r>
              <a:rPr lang="en-US" i="1" dirty="0" smtClean="0">
                <a:solidFill>
                  <a:srgbClr val="0070C0"/>
                </a:solidFill>
              </a:rPr>
              <a:t>Is the amount by which the mold must be made larger relative to the final casting size. It </a:t>
            </a:r>
            <a:r>
              <a:rPr lang="en-US" i="1" dirty="0" smtClean="0">
                <a:solidFill>
                  <a:srgbClr val="0070C0"/>
                </a:solidFill>
                <a:cs typeface="Times New Roman" pitchFamily="18" charset="0"/>
              </a:rPr>
              <a:t>will take care of contractions of a casting which occurs as the metal cools to room temperature</a:t>
            </a:r>
            <a:r>
              <a:rPr lang="en-US" i="1" dirty="0" smtClean="0">
                <a:cs typeface="Times New Roman" pitchFamily="18" charset="0"/>
              </a:rPr>
              <a:t>. </a:t>
            </a:r>
          </a:p>
          <a:p>
            <a:pPr algn="just"/>
            <a:r>
              <a:rPr kumimoji="0" lang="en-US" b="1" i="0" u="none" strike="noStrike" cap="none" normalizeH="0" baseline="0" dirty="0" smtClean="0">
                <a:ln>
                  <a:noFill/>
                </a:ln>
                <a:solidFill>
                  <a:schemeClr val="tx1"/>
                </a:solidFill>
                <a:effectLst/>
                <a:ea typeface="Times New Roman" pitchFamily="18" charset="0"/>
                <a:cs typeface="Times New Roman" pitchFamily="18" charset="0"/>
              </a:rPr>
              <a:t>Liquid shrinkage </a:t>
            </a:r>
            <a:r>
              <a:rPr kumimoji="0" lang="en-US" b="0" i="0" u="none" strike="noStrike" cap="none" normalizeH="0" baseline="0" dirty="0" smtClean="0">
                <a:ln>
                  <a:noFill/>
                </a:ln>
                <a:solidFill>
                  <a:schemeClr val="tx1"/>
                </a:solidFill>
                <a:effectLst/>
                <a:ea typeface="Times New Roman" pitchFamily="18" charset="0"/>
                <a:cs typeface="Times New Roman" pitchFamily="18" charset="0"/>
              </a:rPr>
              <a:t>refers to the reduction in volume when the metal changes from liquid to solid state at the solid temperature. </a:t>
            </a:r>
            <a:r>
              <a:rPr lang="en-US" b="1" i="1" dirty="0" smtClean="0">
                <a:solidFill>
                  <a:srgbClr val="FF0000"/>
                </a:solidFill>
                <a:cs typeface="Times New Roman" pitchFamily="18" charset="0"/>
              </a:rPr>
              <a:t>Riser</a:t>
            </a:r>
            <a:r>
              <a:rPr lang="en-US" dirty="0" smtClean="0">
                <a:cs typeface="Times New Roman" pitchFamily="18" charset="0"/>
              </a:rPr>
              <a:t> which feed the liquid metal to the casting is provided in the mould to compensate for this. </a:t>
            </a:r>
          </a:p>
          <a:p>
            <a:pPr algn="just"/>
            <a:r>
              <a:rPr kumimoji="0" lang="en-US" b="1" i="0" u="none" strike="noStrike" cap="none" normalizeH="0" baseline="0" dirty="0" smtClean="0">
                <a:ln>
                  <a:noFill/>
                </a:ln>
                <a:solidFill>
                  <a:schemeClr val="tx1"/>
                </a:solidFill>
                <a:effectLst/>
                <a:ea typeface="Times New Roman" pitchFamily="18" charset="0"/>
                <a:cs typeface="Times New Roman" pitchFamily="18" charset="0"/>
              </a:rPr>
              <a:t>Solid shrinkage </a:t>
            </a:r>
            <a:r>
              <a:rPr kumimoji="0" lang="en-US" b="0" i="0" u="none" strike="noStrike" cap="none" normalizeH="0" baseline="0" dirty="0" smtClean="0">
                <a:ln>
                  <a:noFill/>
                </a:ln>
                <a:solidFill>
                  <a:schemeClr val="tx1"/>
                </a:solidFill>
                <a:effectLst/>
                <a:ea typeface="Times New Roman" pitchFamily="18" charset="0"/>
                <a:cs typeface="Times New Roman" pitchFamily="18" charset="0"/>
              </a:rPr>
              <a:t>is the reduction in volume caused, when metal loses temperature in solid state. </a:t>
            </a:r>
          </a:p>
          <a:p>
            <a:pPr algn="just"/>
            <a:r>
              <a:rPr kumimoji="0" lang="en-US" b="0" i="0" u="none" strike="noStrike" cap="none" normalizeH="0" baseline="0" dirty="0" smtClean="0">
                <a:ln>
                  <a:noFill/>
                </a:ln>
                <a:solidFill>
                  <a:schemeClr val="tx1"/>
                </a:solidFill>
                <a:effectLst/>
                <a:ea typeface="Times New Roman" pitchFamily="18" charset="0"/>
                <a:cs typeface="Times New Roman" pitchFamily="18" charset="0"/>
              </a:rPr>
              <a:t>The shrinkage allowance is provided to take care of this reduction. </a:t>
            </a:r>
            <a:endParaRPr kumimoji="0" lang="en-US" b="1" i="0" u="none" strike="noStrike" cap="none" normalizeH="0" baseline="0" dirty="0" smtClean="0">
              <a:ln>
                <a:noFill/>
              </a:ln>
              <a:solidFill>
                <a:schemeClr val="tx1"/>
              </a:solidFill>
              <a:effectLst/>
              <a:cs typeface="Times New Roman" pitchFamily="18" charset="0"/>
            </a:endParaRPr>
          </a:p>
        </p:txBody>
      </p:sp>
      <p:sp>
        <p:nvSpPr>
          <p:cNvPr id="6" name="Rectangle 5"/>
          <p:cNvSpPr/>
          <p:nvPr/>
        </p:nvSpPr>
        <p:spPr>
          <a:xfrm>
            <a:off x="381000" y="3505200"/>
            <a:ext cx="8382000" cy="2862322"/>
          </a:xfrm>
          <a:prstGeom prst="rect">
            <a:avLst/>
          </a:prstGeom>
        </p:spPr>
        <p:txBody>
          <a:bodyPr wrap="square">
            <a:spAutoFit/>
          </a:bodyPr>
          <a:lstStyle/>
          <a:p>
            <a:pPr lvl="0" indent="457200" algn="just" eaLnBrk="0" fontAlgn="base" hangingPunct="0">
              <a:spcBef>
                <a:spcPct val="0"/>
              </a:spcBef>
              <a:spcAft>
                <a:spcPct val="0"/>
              </a:spcAft>
            </a:pPr>
            <a:r>
              <a:rPr lang="en-US" dirty="0" smtClean="0">
                <a:ea typeface="Times New Roman" pitchFamily="18" charset="0"/>
                <a:cs typeface="Times New Roman" pitchFamily="18" charset="0"/>
              </a:rPr>
              <a:t>The </a:t>
            </a:r>
            <a:r>
              <a:rPr lang="en-US" dirty="0" smtClean="0">
                <a:ea typeface="Times New Roman" pitchFamily="18" charset="0"/>
                <a:cs typeface="Times New Roman" pitchFamily="18" charset="0"/>
              </a:rPr>
              <a:t>actual value of </a:t>
            </a:r>
            <a:r>
              <a:rPr lang="en-US" b="1" dirty="0" smtClean="0">
                <a:solidFill>
                  <a:srgbClr val="0070C0"/>
                </a:solidFill>
                <a:ea typeface="Times New Roman" pitchFamily="18" charset="0"/>
                <a:cs typeface="Times New Roman" pitchFamily="18" charset="0"/>
              </a:rPr>
              <a:t>shrinkage depends on various factors</a:t>
            </a:r>
            <a:r>
              <a:rPr lang="en-US" dirty="0" smtClean="0">
                <a:solidFill>
                  <a:srgbClr val="0070C0"/>
                </a:solidFill>
                <a:ea typeface="Times New Roman" pitchFamily="18" charset="0"/>
                <a:cs typeface="Times New Roman" pitchFamily="18" charset="0"/>
              </a:rPr>
              <a:t> </a:t>
            </a:r>
            <a:r>
              <a:rPr lang="en-US" dirty="0" smtClean="0">
                <a:ea typeface="Times New Roman" pitchFamily="18" charset="0"/>
                <a:cs typeface="Times New Roman" pitchFamily="18" charset="0"/>
              </a:rPr>
              <a:t>specific to a particular </a:t>
            </a:r>
            <a:r>
              <a:rPr lang="en-US" dirty="0" smtClean="0">
                <a:ea typeface="Times New Roman" pitchFamily="18" charset="0"/>
                <a:cs typeface="Times New Roman" pitchFamily="18" charset="0"/>
              </a:rPr>
              <a:t>casting:</a:t>
            </a:r>
            <a:endParaRPr lang="en-US" dirty="0" smtClean="0">
              <a:ea typeface="Times New Roman" pitchFamily="18" charset="0"/>
              <a:cs typeface="Times New Roman" pitchFamily="18" charset="0"/>
            </a:endParaRPr>
          </a:p>
          <a:p>
            <a:pPr lvl="0" indent="457200" algn="just" eaLnBrk="0" fontAlgn="base" hangingPunct="0">
              <a:spcBef>
                <a:spcPct val="0"/>
              </a:spcBef>
              <a:spcAft>
                <a:spcPct val="0"/>
              </a:spcAft>
              <a:buFont typeface="+mj-lt"/>
              <a:buAutoNum type="arabicPeriod"/>
            </a:pPr>
            <a:r>
              <a:rPr lang="en-US" b="1" dirty="0" smtClean="0">
                <a:ea typeface="Times New Roman" pitchFamily="18" charset="0"/>
                <a:cs typeface="Times New Roman" pitchFamily="18" charset="0"/>
              </a:rPr>
              <a:t>the actual component of the alloy cast</a:t>
            </a:r>
            <a:r>
              <a:rPr lang="en-US" dirty="0" smtClean="0">
                <a:ea typeface="Times New Roman" pitchFamily="18" charset="0"/>
                <a:cs typeface="Times New Roman" pitchFamily="18" charset="0"/>
              </a:rPr>
              <a:t>, </a:t>
            </a:r>
          </a:p>
          <a:p>
            <a:pPr lvl="0" indent="457200" algn="just" eaLnBrk="0" fontAlgn="base" hangingPunct="0">
              <a:spcBef>
                <a:spcPct val="0"/>
              </a:spcBef>
              <a:spcAft>
                <a:spcPct val="0"/>
              </a:spcAft>
              <a:buFont typeface="+mj-lt"/>
              <a:buAutoNum type="arabicPeriod"/>
            </a:pPr>
            <a:r>
              <a:rPr lang="en-US" b="1" dirty="0" smtClean="0">
                <a:ea typeface="Times New Roman" pitchFamily="18" charset="0"/>
                <a:cs typeface="Times New Roman" pitchFamily="18" charset="0"/>
              </a:rPr>
              <a:t>mould materials used, mould design, </a:t>
            </a:r>
          </a:p>
          <a:p>
            <a:pPr lvl="0" indent="457200" algn="just" eaLnBrk="0" fontAlgn="base" hangingPunct="0">
              <a:spcBef>
                <a:spcPct val="0"/>
              </a:spcBef>
              <a:spcAft>
                <a:spcPct val="0"/>
              </a:spcAft>
              <a:buFont typeface="+mj-lt"/>
              <a:buAutoNum type="arabicPeriod"/>
            </a:pPr>
            <a:r>
              <a:rPr lang="en-US" b="1" dirty="0" smtClean="0">
                <a:ea typeface="Times New Roman" pitchFamily="18" charset="0"/>
                <a:cs typeface="Times New Roman" pitchFamily="18" charset="0"/>
              </a:rPr>
              <a:t>complexity of the pattern and the component size</a:t>
            </a:r>
            <a:r>
              <a:rPr lang="en-US" dirty="0" smtClean="0">
                <a:ea typeface="Times New Roman" pitchFamily="18" charset="0"/>
                <a:cs typeface="Times New Roman" pitchFamily="18" charset="0"/>
              </a:rPr>
              <a:t>. </a:t>
            </a:r>
          </a:p>
          <a:p>
            <a:pPr algn="just"/>
            <a:r>
              <a:rPr lang="en-US" dirty="0" smtClean="0">
                <a:cs typeface="Times New Roman" pitchFamily="18" charset="0"/>
              </a:rPr>
              <a:t>The shrinkage allowance depends on the coefficient of thermal expansion of the material (</a:t>
            </a:r>
            <a:r>
              <a:rPr lang="en-US" b="1" dirty="0" smtClean="0">
                <a:cs typeface="Times New Roman" pitchFamily="18" charset="0"/>
              </a:rPr>
              <a:t>α</a:t>
            </a:r>
            <a:r>
              <a:rPr lang="en-US" dirty="0" smtClean="0">
                <a:cs typeface="Times New Roman" pitchFamily="18" charset="0"/>
              </a:rPr>
              <a:t>). A simple relation indicates that higher the value of </a:t>
            </a:r>
            <a:r>
              <a:rPr lang="en-US" i="1" dirty="0" smtClean="0">
                <a:cs typeface="Times New Roman" pitchFamily="18" charset="0"/>
              </a:rPr>
              <a:t>α, more is the shrinkage allowance. </a:t>
            </a:r>
            <a:endParaRPr lang="en-US" dirty="0" smtClean="0">
              <a:cs typeface="Times New Roman" pitchFamily="18" charset="0"/>
            </a:endParaRPr>
          </a:p>
          <a:p>
            <a:r>
              <a:rPr lang="en-US" dirty="0" smtClean="0"/>
              <a:t>The exact amount of this shrinkage compensation, which depends on the metal that is being cast, can be estimated by the </a:t>
            </a:r>
            <a:r>
              <a:rPr lang="en-US" dirty="0" smtClean="0"/>
              <a:t>equation    </a:t>
            </a:r>
            <a:r>
              <a:rPr lang="el-GR" b="1" dirty="0" smtClean="0">
                <a:solidFill>
                  <a:srgbClr val="002060"/>
                </a:solidFill>
              </a:rPr>
              <a:t>Δ</a:t>
            </a:r>
            <a:r>
              <a:rPr lang="en-US" b="1" dirty="0" smtClean="0">
                <a:solidFill>
                  <a:srgbClr val="002060"/>
                </a:solidFill>
              </a:rPr>
              <a:t> </a:t>
            </a:r>
            <a:r>
              <a:rPr lang="en-US" b="1" i="1" dirty="0" smtClean="0">
                <a:solidFill>
                  <a:srgbClr val="002060"/>
                </a:solidFill>
                <a:latin typeface="Times New Roman" pitchFamily="18" charset="0"/>
                <a:cs typeface="Times New Roman" pitchFamily="18" charset="0"/>
              </a:rPr>
              <a:t>l= l </a:t>
            </a:r>
            <a:r>
              <a:rPr lang="en-US" b="1" dirty="0" smtClean="0">
                <a:solidFill>
                  <a:srgbClr val="002060"/>
                </a:solidFill>
                <a:cs typeface="Times New Roman" pitchFamily="18" charset="0"/>
              </a:rPr>
              <a:t>α </a:t>
            </a:r>
            <a:r>
              <a:rPr lang="el-GR" b="1" dirty="0" smtClean="0">
                <a:solidFill>
                  <a:srgbClr val="002060"/>
                </a:solidFill>
                <a:cs typeface="Times New Roman" pitchFamily="18" charset="0"/>
              </a:rPr>
              <a:t>Δ</a:t>
            </a:r>
            <a:r>
              <a:rPr lang="en-US" b="1" dirty="0" smtClean="0">
                <a:solidFill>
                  <a:srgbClr val="002060"/>
                </a:solidFill>
                <a:cs typeface="Times New Roman" pitchFamily="18" charset="0"/>
              </a:rPr>
              <a:t>T</a:t>
            </a:r>
            <a:endParaRPr lang="en-US" b="1" dirty="0" smtClean="0">
              <a:solidFill>
                <a:srgbClr val="002060"/>
              </a:solidFill>
            </a:endParaRPr>
          </a:p>
          <a:p>
            <a:r>
              <a:rPr lang="en-US" dirty="0" smtClean="0"/>
              <a:t> </a:t>
            </a:r>
            <a:r>
              <a:rPr lang="el-GR" b="1" dirty="0" smtClean="0">
                <a:cs typeface="Times New Roman" pitchFamily="18" charset="0"/>
              </a:rPr>
              <a:t>Δ</a:t>
            </a:r>
            <a:r>
              <a:rPr lang="en-US" b="1" dirty="0" smtClean="0">
                <a:cs typeface="Times New Roman" pitchFamily="18" charset="0"/>
              </a:rPr>
              <a:t>T </a:t>
            </a:r>
            <a:r>
              <a:rPr lang="en-US" dirty="0" smtClean="0"/>
              <a:t>is the difference between the freezing temperature and room temperature. </a:t>
            </a:r>
            <a:endParaRPr lang="en-US" dirty="0" smtClean="0">
              <a:cs typeface="Times New Roman" pitchFamily="18" charset="0"/>
            </a:endParaRPr>
          </a:p>
        </p:txBody>
      </p:sp>
      <p:sp>
        <p:nvSpPr>
          <p:cNvPr id="7" name="Rectangle 6"/>
          <p:cNvSpPr/>
          <p:nvPr/>
        </p:nvSpPr>
        <p:spPr>
          <a:xfrm>
            <a:off x="0" y="381000"/>
            <a:ext cx="9144000" cy="646331"/>
          </a:xfrm>
          <a:prstGeom prst="rect">
            <a:avLst/>
          </a:prstGeom>
        </p:spPr>
        <p:txBody>
          <a:bodyPr wrap="square">
            <a:spAutoFit/>
          </a:bodyPr>
          <a:lstStyle/>
          <a:p>
            <a:r>
              <a:rPr lang="en-US" b="1" dirty="0" smtClean="0"/>
              <a:t>Pattern allowance </a:t>
            </a:r>
            <a:r>
              <a:rPr lang="en-US" dirty="0" smtClean="0"/>
              <a:t>is the excess in dimensions where the pattern always made somewhat larger than final job to be produced. </a:t>
            </a:r>
          </a:p>
        </p:txBody>
      </p:sp>
      <p:sp>
        <p:nvSpPr>
          <p:cNvPr id="8" name="Rectangle 1"/>
          <p:cNvSpPr>
            <a:spLocks noChangeArrowheads="1"/>
          </p:cNvSpPr>
          <p:nvPr/>
        </p:nvSpPr>
        <p:spPr bwMode="auto">
          <a:xfrm>
            <a:off x="152400" y="152400"/>
            <a:ext cx="2654509"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lang="en-US" sz="2000" b="1" dirty="0" smtClean="0">
                <a:solidFill>
                  <a:srgbClr val="C00000"/>
                </a:solidFill>
              </a:rPr>
              <a:t>PATTERN ALLOWANCES</a:t>
            </a:r>
          </a:p>
        </p:txBody>
      </p:sp>
      <p:sp>
        <p:nvSpPr>
          <p:cNvPr id="9" name="Slide Number Placeholder 8"/>
          <p:cNvSpPr>
            <a:spLocks noGrp="1"/>
          </p:cNvSpPr>
          <p:nvPr>
            <p:ph type="sldNum" sz="quarter" idx="12"/>
          </p:nvPr>
        </p:nvSpPr>
        <p:spPr>
          <a:xfrm>
            <a:off x="8229600" y="6172200"/>
            <a:ext cx="457200" cy="457200"/>
          </a:xfrm>
          <a:solidFill>
            <a:srgbClr val="FF0000"/>
          </a:solidFill>
        </p:spPr>
        <p:txBody>
          <a:bodyPr/>
          <a:lstStyle/>
          <a:p>
            <a:fld id="{945BB186-3B09-4CC9-BBCF-0133797D35C6}" type="slidenum">
              <a:rPr lang="en-US" smtClean="0">
                <a:solidFill>
                  <a:sysClr val="windowText" lastClr="000000"/>
                </a:solidFill>
              </a:rPr>
              <a:pPr/>
              <a:t>5</a:t>
            </a:fld>
            <a:endParaRPr lang="en-US" dirty="0">
              <a:solidFill>
                <a:sysClr val="windowText" lastClr="0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382000" y="6172200"/>
            <a:ext cx="457200" cy="457200"/>
          </a:xfrm>
          <a:solidFill>
            <a:srgbClr val="FF0000"/>
          </a:solidFill>
        </p:spPr>
        <p:txBody>
          <a:bodyPr/>
          <a:lstStyle/>
          <a:p>
            <a:fld id="{945BB186-3B09-4CC9-BBCF-0133797D35C6}" type="slidenum">
              <a:rPr lang="en-US" smtClean="0"/>
              <a:pPr/>
              <a:t>6</a:t>
            </a:fld>
            <a:endParaRPr lang="en-US" dirty="0"/>
          </a:p>
        </p:txBody>
      </p:sp>
      <p:pic>
        <p:nvPicPr>
          <p:cNvPr id="1026" name="Picture 2"/>
          <p:cNvPicPr>
            <a:picLocks noChangeAspect="1" noChangeArrowheads="1"/>
          </p:cNvPicPr>
          <p:nvPr/>
        </p:nvPicPr>
        <p:blipFill>
          <a:blip r:embed="rId2" cstate="print"/>
          <a:srcRect l="29529" b="3614"/>
          <a:stretch>
            <a:fillRect/>
          </a:stretch>
        </p:blipFill>
        <p:spPr bwMode="auto">
          <a:xfrm>
            <a:off x="2895600" y="533400"/>
            <a:ext cx="6019800" cy="5562600"/>
          </a:xfrm>
          <a:prstGeom prst="rect">
            <a:avLst/>
          </a:prstGeom>
          <a:noFill/>
          <a:ln w="9525">
            <a:noFill/>
            <a:miter lim="800000"/>
            <a:headEnd/>
            <a:tailEnd/>
          </a:ln>
        </p:spPr>
      </p:pic>
      <p:sp>
        <p:nvSpPr>
          <p:cNvPr id="4" name="Rectangle 3"/>
          <p:cNvSpPr/>
          <p:nvPr/>
        </p:nvSpPr>
        <p:spPr>
          <a:xfrm>
            <a:off x="228600" y="1143000"/>
            <a:ext cx="2743200" cy="5078313"/>
          </a:xfrm>
          <a:prstGeom prst="rect">
            <a:avLst/>
          </a:prstGeom>
        </p:spPr>
        <p:txBody>
          <a:bodyPr wrap="square">
            <a:spAutoFit/>
          </a:bodyPr>
          <a:lstStyle/>
          <a:p>
            <a:pPr algn="just"/>
            <a:r>
              <a:rPr lang="en-US" b="1" dirty="0" smtClean="0"/>
              <a:t>Figure 2</a:t>
            </a:r>
            <a:r>
              <a:rPr lang="en-US" dirty="0" smtClean="0"/>
              <a:t> </a:t>
            </a:r>
            <a:r>
              <a:rPr lang="en-US" dirty="0" smtClean="0"/>
              <a:t>Shrinkage of </a:t>
            </a:r>
            <a:r>
              <a:rPr lang="en-US" dirty="0" smtClean="0"/>
              <a:t>a cylindrical </a:t>
            </a:r>
            <a:r>
              <a:rPr lang="en-US" dirty="0" smtClean="0"/>
              <a:t>casting during </a:t>
            </a:r>
            <a:r>
              <a:rPr lang="en-US" dirty="0" smtClean="0"/>
              <a:t>solidification </a:t>
            </a:r>
            <a:r>
              <a:rPr lang="en-US" dirty="0" smtClean="0"/>
              <a:t>and cooling</a:t>
            </a:r>
            <a:r>
              <a:rPr lang="en-US" dirty="0" smtClean="0"/>
              <a:t>:</a:t>
            </a:r>
          </a:p>
          <a:p>
            <a:pPr algn="just"/>
            <a:r>
              <a:rPr lang="en-US" dirty="0" smtClean="0"/>
              <a:t>(0) starting level </a:t>
            </a:r>
            <a:r>
              <a:rPr lang="en-US" dirty="0" smtClean="0"/>
              <a:t>of molten metal immediately after pouring</a:t>
            </a:r>
            <a:r>
              <a:rPr lang="en-US" dirty="0" smtClean="0"/>
              <a:t>; </a:t>
            </a:r>
            <a:endParaRPr lang="en-US" dirty="0" smtClean="0"/>
          </a:p>
          <a:p>
            <a:pPr marL="342900" indent="-342900" algn="just">
              <a:buAutoNum type="arabicParenBoth"/>
            </a:pPr>
            <a:r>
              <a:rPr lang="en-US" dirty="0" smtClean="0"/>
              <a:t>reduction in level </a:t>
            </a:r>
            <a:r>
              <a:rPr lang="en-US" dirty="0" smtClean="0"/>
              <a:t>caused by </a:t>
            </a:r>
            <a:r>
              <a:rPr lang="en-US" dirty="0" smtClean="0"/>
              <a:t>liquid contraction during cooling</a:t>
            </a:r>
            <a:r>
              <a:rPr lang="en-US" dirty="0" smtClean="0"/>
              <a:t>; </a:t>
            </a:r>
            <a:endParaRPr lang="en-US" dirty="0" smtClean="0"/>
          </a:p>
          <a:p>
            <a:pPr marL="342900" indent="-342900" algn="just"/>
            <a:r>
              <a:rPr lang="en-US" dirty="0" smtClean="0"/>
              <a:t>(</a:t>
            </a:r>
            <a:r>
              <a:rPr lang="en-US" dirty="0" smtClean="0"/>
              <a:t>2) reduction </a:t>
            </a:r>
            <a:r>
              <a:rPr lang="en-US" dirty="0" smtClean="0"/>
              <a:t>in height </a:t>
            </a:r>
            <a:r>
              <a:rPr lang="en-US" dirty="0" smtClean="0"/>
              <a:t>and formation </a:t>
            </a:r>
            <a:r>
              <a:rPr lang="en-US" dirty="0" smtClean="0"/>
              <a:t>of shrinkage </a:t>
            </a:r>
            <a:r>
              <a:rPr lang="en-US" dirty="0" smtClean="0"/>
              <a:t>cavity </a:t>
            </a:r>
            <a:r>
              <a:rPr lang="en-US" dirty="0" smtClean="0"/>
              <a:t>caused by solidification shrinkage;</a:t>
            </a:r>
          </a:p>
          <a:p>
            <a:pPr marL="342900" indent="-342900" algn="just"/>
            <a:r>
              <a:rPr lang="en-US" dirty="0" smtClean="0"/>
              <a:t>(</a:t>
            </a:r>
            <a:r>
              <a:rPr lang="en-US" dirty="0" smtClean="0"/>
              <a:t>3) </a:t>
            </a:r>
            <a:r>
              <a:rPr lang="en-US" dirty="0" smtClean="0"/>
              <a:t>Further reduction </a:t>
            </a:r>
            <a:r>
              <a:rPr lang="en-US" dirty="0" smtClean="0"/>
              <a:t>in height </a:t>
            </a:r>
            <a:r>
              <a:rPr lang="en-US" dirty="0" smtClean="0"/>
              <a:t>and diameter </a:t>
            </a:r>
            <a:r>
              <a:rPr lang="en-US" dirty="0" smtClean="0"/>
              <a:t>due to </a:t>
            </a:r>
            <a:r>
              <a:rPr lang="en-US" dirty="0" smtClean="0"/>
              <a:t>thermal contraction during cooling </a:t>
            </a:r>
            <a:r>
              <a:rPr lang="en-US" dirty="0" smtClean="0"/>
              <a:t>of the solid metal</a:t>
            </a:r>
            <a:r>
              <a:rPr lang="en-US" dirty="0" smtClean="0"/>
              <a:t>.</a:t>
            </a:r>
            <a:endParaRPr lang="en-US" dirty="0" smtClean="0"/>
          </a:p>
        </p:txBody>
      </p:sp>
      <p:sp>
        <p:nvSpPr>
          <p:cNvPr id="5" name="Rectangle 4"/>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2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4100899"/>
            <a:ext cx="9075964"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algn="just" fontAlgn="base">
              <a:spcBef>
                <a:spcPct val="0"/>
              </a:spcBef>
              <a:spcAft>
                <a:spcPct val="0"/>
              </a:spcAft>
            </a:pPr>
            <a:r>
              <a:rPr kumimoji="0" lang="en-US" b="1" i="0" u="none" strike="noStrike" cap="none" normalizeH="0" baseline="0" dirty="0" smtClean="0">
                <a:ln>
                  <a:noFill/>
                </a:ln>
                <a:solidFill>
                  <a:srgbClr val="FF0000"/>
                </a:solidFill>
                <a:effectLst/>
                <a:ea typeface="Times New Roman" pitchFamily="18" charset="0"/>
                <a:cs typeface="Arial" pitchFamily="34" charset="0"/>
              </a:rPr>
              <a:t>3</a:t>
            </a:r>
            <a:r>
              <a:rPr lang="en-US" b="1" dirty="0" smtClean="0">
                <a:solidFill>
                  <a:srgbClr val="FF0000"/>
                </a:solidFill>
                <a:ea typeface="Times New Roman" pitchFamily="18" charset="0"/>
                <a:cs typeface="Arial" pitchFamily="34" charset="0"/>
              </a:rPr>
              <a:t>. Machining </a:t>
            </a:r>
            <a:r>
              <a:rPr kumimoji="0" lang="en-US" b="1" i="0" u="none" strike="noStrike" cap="none" normalizeH="0" baseline="0" dirty="0" smtClean="0">
                <a:ln>
                  <a:noFill/>
                </a:ln>
                <a:solidFill>
                  <a:srgbClr val="FF0000"/>
                </a:solidFill>
                <a:effectLst/>
                <a:ea typeface="Times New Roman" pitchFamily="18" charset="0"/>
                <a:cs typeface="Arial" pitchFamily="34" charset="0"/>
              </a:rPr>
              <a:t>or </a:t>
            </a:r>
            <a:r>
              <a:rPr lang="en-US" b="1" dirty="0" smtClean="0">
                <a:solidFill>
                  <a:srgbClr val="FF0000"/>
                </a:solidFill>
                <a:ea typeface="Times New Roman" pitchFamily="18" charset="0"/>
                <a:cs typeface="Arial" pitchFamily="34" charset="0"/>
              </a:rPr>
              <a:t>Finish </a:t>
            </a:r>
            <a:r>
              <a:rPr kumimoji="0" lang="en-US" b="1" i="0" u="none" strike="noStrike" cap="none" normalizeH="0" baseline="0" dirty="0" smtClean="0">
                <a:ln>
                  <a:noFill/>
                </a:ln>
                <a:solidFill>
                  <a:srgbClr val="FF0000"/>
                </a:solidFill>
                <a:effectLst/>
                <a:ea typeface="Times New Roman" pitchFamily="18" charset="0"/>
                <a:cs typeface="Arial" pitchFamily="34" charset="0"/>
              </a:rPr>
              <a:t>Allowance</a:t>
            </a:r>
            <a:endParaRPr lang="en-US" dirty="0" smtClean="0">
              <a:solidFill>
                <a:srgbClr val="FF0000"/>
              </a:solidFill>
              <a:cs typeface="Arial" pitchFamily="34" charset="0"/>
            </a:endParaRPr>
          </a:p>
          <a:p>
            <a:pPr algn="just"/>
            <a:r>
              <a:rPr lang="en-US" dirty="0" smtClean="0"/>
              <a:t>Tolerances achievable in many casting processes are insufficient to meet functional needs in many applications. Sand casting is the most prominent example of this deficiency. In these cases, portions of the casting must be machined to the required dimensions. Almost all sand castings must be machined to some extent in order for the part to be made functional. Therefore, </a:t>
            </a:r>
            <a:r>
              <a:rPr lang="en-US" i="1" dirty="0" smtClean="0">
                <a:solidFill>
                  <a:srgbClr val="0070C0"/>
                </a:solidFill>
              </a:rPr>
              <a:t>the extra dimension provided on the casting and it will be removed by machining after the casting has been completed is called as </a:t>
            </a:r>
            <a:r>
              <a:rPr lang="en-US" b="1" i="1" dirty="0" smtClean="0">
                <a:solidFill>
                  <a:srgbClr val="FF0000"/>
                </a:solidFill>
              </a:rPr>
              <a:t>Machining Allowance</a:t>
            </a:r>
            <a:r>
              <a:rPr lang="en-US" dirty="0" smtClean="0"/>
              <a:t>. Typical machining allowances for sand castings range between 1.5 mm and 3 </a:t>
            </a:r>
            <a:r>
              <a:rPr lang="en-US" dirty="0" smtClean="0"/>
              <a:t>mm. </a:t>
            </a:r>
            <a:endParaRPr lang="en-US" dirty="0" smtClean="0">
              <a:ea typeface="Times New Roman" pitchFamily="18" charset="0"/>
              <a:cs typeface="Arial" pitchFamily="34" charset="0"/>
            </a:endParaRPr>
          </a:p>
        </p:txBody>
      </p:sp>
      <p:sp>
        <p:nvSpPr>
          <p:cNvPr id="4" name="Rectangle 5"/>
          <p:cNvSpPr>
            <a:spLocks noChangeArrowheads="1"/>
          </p:cNvSpPr>
          <p:nvPr/>
        </p:nvSpPr>
        <p:spPr bwMode="auto">
          <a:xfrm>
            <a:off x="0" y="304800"/>
            <a:ext cx="9144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en-US" b="1" dirty="0" smtClean="0">
                <a:solidFill>
                  <a:srgbClr val="FF0000"/>
                </a:solidFill>
                <a:ea typeface="Times New Roman" pitchFamily="18" charset="0"/>
                <a:cs typeface="Arial" pitchFamily="34" charset="0"/>
              </a:rPr>
              <a:t>2.Draft allowance</a:t>
            </a:r>
          </a:p>
          <a:p>
            <a:pPr lvl="0" algn="just" eaLnBrk="0" fontAlgn="base" hangingPunct="0">
              <a:spcBef>
                <a:spcPct val="0"/>
              </a:spcBef>
              <a:spcAft>
                <a:spcPct val="0"/>
              </a:spcAft>
            </a:pPr>
            <a:r>
              <a:rPr kumimoji="0" lang="en-US" b="0" i="0" u="none" strike="noStrike" cap="none" normalizeH="0" baseline="0" dirty="0" smtClean="0">
                <a:ln>
                  <a:noFill/>
                </a:ln>
                <a:solidFill>
                  <a:schemeClr val="tx1"/>
                </a:solidFill>
                <a:effectLst/>
                <a:ea typeface="Times New Roman" pitchFamily="18" charset="0"/>
                <a:cs typeface="Arial" pitchFamily="34" charset="0"/>
              </a:rPr>
              <a:t>At the time of withdrawing the pattern from the sand mould, the vertical faces of the pattern are in continual contact with the sand, which may damage the mould cavity, as shown in Fig.3 (a). </a:t>
            </a:r>
            <a:r>
              <a:rPr lang="en-US" i="1" dirty="0" smtClean="0">
                <a:solidFill>
                  <a:srgbClr val="0070C0"/>
                </a:solidFill>
              </a:rPr>
              <a:t>Making the vertical surfaces of the pattern into inclined surfaces is called as</a:t>
            </a:r>
            <a:r>
              <a:rPr lang="en-US" dirty="0" smtClean="0">
                <a:solidFill>
                  <a:srgbClr val="0070C0"/>
                </a:solidFill>
              </a:rPr>
              <a:t> </a:t>
            </a:r>
            <a:r>
              <a:rPr lang="en-US" b="1" i="1" dirty="0" smtClean="0">
                <a:solidFill>
                  <a:srgbClr val="FF0000"/>
                </a:solidFill>
              </a:rPr>
              <a:t>Draft Allowance </a:t>
            </a:r>
            <a:r>
              <a:rPr lang="en-US" dirty="0" smtClean="0">
                <a:ea typeface="Times New Roman" pitchFamily="18" charset="0"/>
                <a:cs typeface="Arial" pitchFamily="34" charset="0"/>
              </a:rPr>
              <a:t>Fig.3 (b).</a:t>
            </a:r>
            <a:endParaRPr kumimoji="0" lang="en-US" b="0" i="0" u="none" strike="noStrike" cap="none" normalizeH="0" baseline="0" dirty="0" smtClean="0">
              <a:ln>
                <a:noFill/>
              </a:ln>
              <a:solidFill>
                <a:schemeClr val="tx1"/>
              </a:solidFill>
              <a:effectLst/>
              <a:cs typeface="Arial" pitchFamily="34" charset="0"/>
            </a:endParaRPr>
          </a:p>
        </p:txBody>
      </p:sp>
      <p:sp>
        <p:nvSpPr>
          <p:cNvPr id="6" name="Slide Number Placeholder 5"/>
          <p:cNvSpPr>
            <a:spLocks noGrp="1"/>
          </p:cNvSpPr>
          <p:nvPr>
            <p:ph type="sldNum" sz="quarter" idx="12"/>
          </p:nvPr>
        </p:nvSpPr>
        <p:spPr>
          <a:xfrm>
            <a:off x="8305800" y="6356350"/>
            <a:ext cx="457200" cy="365125"/>
          </a:xfrm>
          <a:solidFill>
            <a:srgbClr val="FF0000"/>
          </a:solidFill>
        </p:spPr>
        <p:txBody>
          <a:bodyPr/>
          <a:lstStyle/>
          <a:p>
            <a:pPr algn="just"/>
            <a:fld id="{945BB186-3B09-4CC9-BBCF-0133797D35C6}" type="slidenum">
              <a:rPr lang="en-US" smtClean="0">
                <a:solidFill>
                  <a:sysClr val="windowText" lastClr="000000"/>
                </a:solidFill>
              </a:rPr>
              <a:pPr algn="just"/>
              <a:t>7</a:t>
            </a:fld>
            <a:endParaRPr lang="en-US">
              <a:solidFill>
                <a:sysClr val="windowText" lastClr="000000"/>
              </a:solidFill>
            </a:endParaRPr>
          </a:p>
        </p:txBody>
      </p:sp>
      <p:pic>
        <p:nvPicPr>
          <p:cNvPr id="1026" name="Picture 2"/>
          <p:cNvPicPr>
            <a:picLocks noChangeAspect="1" noChangeArrowheads="1"/>
          </p:cNvPicPr>
          <p:nvPr/>
        </p:nvPicPr>
        <p:blipFill>
          <a:blip r:embed="rId2" cstate="print"/>
          <a:srcRect r="2975"/>
          <a:stretch>
            <a:fillRect/>
          </a:stretch>
        </p:blipFill>
        <p:spPr bwMode="auto">
          <a:xfrm>
            <a:off x="3048000" y="1600200"/>
            <a:ext cx="5105400" cy="2257425"/>
          </a:xfrm>
          <a:prstGeom prst="rect">
            <a:avLst/>
          </a:prstGeom>
          <a:noFill/>
          <a:ln w="9525">
            <a:noFill/>
            <a:miter lim="800000"/>
            <a:headEnd/>
            <a:tailEnd/>
          </a:ln>
        </p:spPr>
      </p:pic>
      <p:sp>
        <p:nvSpPr>
          <p:cNvPr id="7" name="Rectangle 6"/>
          <p:cNvSpPr/>
          <p:nvPr/>
        </p:nvSpPr>
        <p:spPr>
          <a:xfrm>
            <a:off x="685800" y="2667000"/>
            <a:ext cx="2283510" cy="369332"/>
          </a:xfrm>
          <a:prstGeom prst="rect">
            <a:avLst/>
          </a:prstGeom>
        </p:spPr>
        <p:txBody>
          <a:bodyPr wrap="none">
            <a:spAutoFit/>
          </a:bodyPr>
          <a:lstStyle/>
          <a:p>
            <a:r>
              <a:rPr lang="en-US" dirty="0" smtClean="0">
                <a:ea typeface="Times New Roman" pitchFamily="18" charset="0"/>
                <a:cs typeface="Arial" pitchFamily="34" charset="0"/>
              </a:rPr>
              <a:t>Fig.3</a:t>
            </a:r>
            <a:r>
              <a:rPr lang="en-US" b="1" i="1" dirty="0" smtClean="0">
                <a:solidFill>
                  <a:srgbClr val="FF0000"/>
                </a:solidFill>
              </a:rPr>
              <a:t> </a:t>
            </a:r>
            <a:r>
              <a:rPr lang="en-US" i="1" dirty="0" smtClean="0"/>
              <a:t>Draft Allowance</a:t>
            </a:r>
            <a:r>
              <a:rPr lang="en-US" dirty="0" smtClean="0">
                <a:ea typeface="Times New Roman" pitchFamily="18" charset="0"/>
                <a:cs typeface="Arial" pitchFamily="34" charset="0"/>
              </a:rPr>
              <a:t> </a:t>
            </a:r>
            <a:endParaRPr lang="en-US" dirty="0"/>
          </a:p>
        </p:txBody>
      </p:sp>
      <p:sp>
        <p:nvSpPr>
          <p:cNvPr id="8" name="Rectangle 7"/>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2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152400" y="519499"/>
            <a:ext cx="86106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7200" algn="just" eaLnBrk="0" fontAlgn="base" hangingPunct="0">
              <a:spcBef>
                <a:spcPct val="0"/>
              </a:spcBef>
              <a:spcAft>
                <a:spcPct val="0"/>
              </a:spcAft>
            </a:pPr>
            <a:r>
              <a:rPr lang="en-US" b="1" dirty="0" smtClean="0">
                <a:solidFill>
                  <a:srgbClr val="FF0000"/>
                </a:solidFill>
                <a:ea typeface="Times New Roman" pitchFamily="18" charset="0"/>
                <a:cs typeface="Arial" pitchFamily="34" charset="0"/>
              </a:rPr>
              <a:t>4. Shake or Rapping Allowance</a:t>
            </a:r>
          </a:p>
          <a:p>
            <a:pPr indent="457200" algn="just" eaLnBrk="0" fontAlgn="base" hangingPunct="0">
              <a:spcBef>
                <a:spcPct val="0"/>
              </a:spcBef>
              <a:spcAft>
                <a:spcPct val="0"/>
              </a:spcAft>
            </a:pPr>
            <a:r>
              <a:rPr lang="en-US" dirty="0" smtClean="0">
                <a:ea typeface="Times New Roman" pitchFamily="18" charset="0"/>
                <a:cs typeface="Arial" pitchFamily="34" charset="0"/>
              </a:rPr>
              <a:t>Before withdrawal from the sand mould, the pattern is rapped all around the vertical faces to enlarge the mould cavity slightly which facilitates its removal. </a:t>
            </a:r>
            <a:r>
              <a:rPr lang="en-US" i="1" dirty="0" smtClean="0">
                <a:solidFill>
                  <a:srgbClr val="0070C0"/>
                </a:solidFill>
              </a:rPr>
              <a:t>To maintain the required size of the casting, the original size of the pattern has to be reduced by an amount called as</a:t>
            </a:r>
            <a:r>
              <a:rPr lang="en-US" dirty="0" smtClean="0">
                <a:solidFill>
                  <a:srgbClr val="0070C0"/>
                </a:solidFill>
              </a:rPr>
              <a:t> </a:t>
            </a:r>
            <a:r>
              <a:rPr lang="en-US" b="1" i="1" dirty="0" smtClean="0">
                <a:solidFill>
                  <a:srgbClr val="FF0000"/>
                </a:solidFill>
              </a:rPr>
              <a:t>Shake Allowance</a:t>
            </a:r>
            <a:r>
              <a:rPr lang="en-US" dirty="0" smtClean="0"/>
              <a:t>. </a:t>
            </a:r>
            <a:endParaRPr lang="en-US" dirty="0" smtClean="0">
              <a:cs typeface="Arial" pitchFamily="34" charset="0"/>
            </a:endParaRPr>
          </a:p>
          <a:p>
            <a:pPr lvl="0" indent="457200" algn="just" eaLnBrk="0" fontAlgn="base" hangingPunct="0">
              <a:spcBef>
                <a:spcPct val="0"/>
              </a:spcBef>
              <a:spcAft>
                <a:spcPct val="0"/>
              </a:spcAft>
            </a:pPr>
            <a:r>
              <a:rPr lang="en-US" dirty="0" smtClean="0">
                <a:ea typeface="Times New Roman" pitchFamily="18" charset="0"/>
                <a:cs typeface="Arial" pitchFamily="34" charset="0"/>
              </a:rPr>
              <a:t>It is a negative allowance and is to be applied only to those dimensions which are parallel to the parting plane. One way of reducing this allowance is to increase the draft which can be removed during the subsequent machining.</a:t>
            </a:r>
          </a:p>
          <a:p>
            <a:pPr lvl="0" indent="457200" algn="just" eaLnBrk="0" fontAlgn="base" hangingPunct="0">
              <a:spcBef>
                <a:spcPct val="0"/>
              </a:spcBef>
              <a:spcAft>
                <a:spcPct val="0"/>
              </a:spcAft>
            </a:pPr>
            <a:endParaRPr lang="en-US" dirty="0" smtClean="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0000"/>
                </a:solidFill>
                <a:effectLst/>
                <a:ea typeface="Times New Roman" pitchFamily="18" charset="0"/>
                <a:cs typeface="Arial" pitchFamily="34" charset="0"/>
              </a:rPr>
              <a:t>5.Distortion Allowance</a:t>
            </a:r>
            <a:endParaRPr kumimoji="0" lang="en-US" b="0" i="0" u="none" strike="noStrike" cap="none" normalizeH="0" baseline="0" dirty="0" smtClean="0">
              <a:ln>
                <a:noFill/>
              </a:ln>
              <a:solidFill>
                <a:srgbClr val="FF0000"/>
              </a:solidFill>
              <a:effectLst/>
              <a:cs typeface="Arial" pitchFamily="34" charset="0"/>
            </a:endParaRPr>
          </a:p>
          <a:p>
            <a:pPr lvl="0" algn="just" eaLnBrk="0" fontAlgn="base" hangingPunct="0">
              <a:spcBef>
                <a:spcPct val="0"/>
              </a:spcBef>
              <a:spcAft>
                <a:spcPct val="0"/>
              </a:spcAft>
            </a:pPr>
            <a:r>
              <a:rPr kumimoji="0" lang="en-US" b="0" i="0" u="none" strike="noStrike" cap="none" normalizeH="0" baseline="0" dirty="0" smtClean="0">
                <a:ln>
                  <a:noFill/>
                </a:ln>
                <a:solidFill>
                  <a:schemeClr val="tx1"/>
                </a:solidFill>
                <a:effectLst/>
                <a:ea typeface="Times New Roman" pitchFamily="18" charset="0"/>
                <a:cs typeface="Arial" pitchFamily="34" charset="0"/>
              </a:rPr>
              <a:t>A metal when it has just solidified is very weak and therefore is likely to be distortion prone. This is particularly so for weaker sections such as V, U sections. The foundry practice should be to make extra material provision for reducing the distortion. Alternatively, the shape of pattern itself should be given a distortion of equal amount in the opposite direction of the likely distortion direction. This can be done by trial and error basis. </a:t>
            </a:r>
            <a:r>
              <a:rPr lang="en-US" i="1" dirty="0" smtClean="0">
                <a:solidFill>
                  <a:srgbClr val="0070C0"/>
                </a:solidFill>
              </a:rPr>
              <a:t>The amount by which the legs are bending Inverse is called as </a:t>
            </a:r>
            <a:r>
              <a:rPr lang="en-US" b="1" i="1" dirty="0" smtClean="0">
                <a:solidFill>
                  <a:srgbClr val="FF0000"/>
                </a:solidFill>
              </a:rPr>
              <a:t>Distortion or Bending allowance.</a:t>
            </a:r>
          </a:p>
        </p:txBody>
      </p:sp>
      <p:sp>
        <p:nvSpPr>
          <p:cNvPr id="3" name="Slide Number Placeholder 2"/>
          <p:cNvSpPr>
            <a:spLocks noGrp="1"/>
          </p:cNvSpPr>
          <p:nvPr>
            <p:ph type="sldNum" sz="quarter" idx="12"/>
          </p:nvPr>
        </p:nvSpPr>
        <p:spPr>
          <a:xfrm>
            <a:off x="8458200" y="6096000"/>
            <a:ext cx="457200" cy="457200"/>
          </a:xfrm>
          <a:solidFill>
            <a:srgbClr val="FF0000"/>
          </a:solidFill>
        </p:spPr>
        <p:txBody>
          <a:bodyPr/>
          <a:lstStyle/>
          <a:p>
            <a:fld id="{945BB186-3B09-4CC9-BBCF-0133797D35C6}" type="slidenum">
              <a:rPr lang="en-US" smtClean="0">
                <a:solidFill>
                  <a:sysClr val="windowText" lastClr="000000"/>
                </a:solidFill>
              </a:rPr>
              <a:pPr/>
              <a:t>8</a:t>
            </a:fld>
            <a:endParaRPr lang="en-US">
              <a:solidFill>
                <a:sysClr val="windowText" lastClr="000000"/>
              </a:solidFill>
            </a:endParaRPr>
          </a:p>
        </p:txBody>
      </p:sp>
      <p:pic>
        <p:nvPicPr>
          <p:cNvPr id="6145" name="Picture 1"/>
          <p:cNvPicPr>
            <a:picLocks noChangeAspect="1" noChangeArrowheads="1"/>
          </p:cNvPicPr>
          <p:nvPr/>
        </p:nvPicPr>
        <p:blipFill>
          <a:blip r:embed="rId2" cstate="print"/>
          <a:srcRect/>
          <a:stretch>
            <a:fillRect/>
          </a:stretch>
        </p:blipFill>
        <p:spPr bwMode="auto">
          <a:xfrm>
            <a:off x="3657600" y="5181600"/>
            <a:ext cx="4191000" cy="1676400"/>
          </a:xfrm>
          <a:prstGeom prst="rect">
            <a:avLst/>
          </a:prstGeom>
          <a:noFill/>
          <a:ln w="9525">
            <a:noFill/>
            <a:miter lim="800000"/>
            <a:headEnd/>
            <a:tailEnd/>
          </a:ln>
        </p:spPr>
      </p:pic>
      <p:sp>
        <p:nvSpPr>
          <p:cNvPr id="5" name="Rectangle 4"/>
          <p:cNvSpPr/>
          <p:nvPr/>
        </p:nvSpPr>
        <p:spPr>
          <a:xfrm>
            <a:off x="381000" y="5867401"/>
            <a:ext cx="2895600" cy="523220"/>
          </a:xfrm>
          <a:prstGeom prst="rect">
            <a:avLst/>
          </a:prstGeom>
        </p:spPr>
        <p:txBody>
          <a:bodyPr wrap="square">
            <a:spAutoFit/>
          </a:bodyPr>
          <a:lstStyle/>
          <a:p>
            <a:r>
              <a:rPr lang="en-US" sz="1400" b="1" dirty="0" smtClean="0"/>
              <a:t>Figure 4 </a:t>
            </a:r>
            <a:r>
              <a:rPr lang="en-US" sz="1400" dirty="0" smtClean="0"/>
              <a:t>Distortion or Bending allowance.</a:t>
            </a:r>
            <a:endParaRPr lang="en-US" sz="1400" dirty="0"/>
          </a:p>
        </p:txBody>
      </p:sp>
      <p:sp>
        <p:nvSpPr>
          <p:cNvPr id="6" name="Rectangle 5"/>
          <p:cNvSpPr/>
          <p:nvPr/>
        </p:nvSpPr>
        <p:spPr>
          <a:xfrm>
            <a:off x="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2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58200" y="6172200"/>
            <a:ext cx="457200" cy="457200"/>
          </a:xfrm>
          <a:solidFill>
            <a:srgbClr val="FF0000"/>
          </a:solidFill>
        </p:spPr>
        <p:txBody>
          <a:bodyPr/>
          <a:lstStyle/>
          <a:p>
            <a:fld id="{945BB186-3B09-4CC9-BBCF-0133797D35C6}" type="slidenum">
              <a:rPr lang="en-US" smtClean="0">
                <a:solidFill>
                  <a:sysClr val="windowText" lastClr="000000"/>
                </a:solidFill>
              </a:rPr>
              <a:pPr/>
              <a:t>9</a:t>
            </a:fld>
            <a:endParaRPr lang="en-US" dirty="0">
              <a:solidFill>
                <a:sysClr val="windowText" lastClr="000000"/>
              </a:solidFill>
            </a:endParaRPr>
          </a:p>
        </p:txBody>
      </p:sp>
      <p:sp>
        <p:nvSpPr>
          <p:cNvPr id="3" name="Rectangle 2"/>
          <p:cNvSpPr/>
          <p:nvPr/>
        </p:nvSpPr>
        <p:spPr>
          <a:xfrm>
            <a:off x="304800" y="990600"/>
            <a:ext cx="4572000" cy="1938992"/>
          </a:xfrm>
          <a:prstGeom prst="rect">
            <a:avLst/>
          </a:prstGeom>
        </p:spPr>
        <p:txBody>
          <a:bodyPr wrap="square">
            <a:spAutoFit/>
          </a:bodyPr>
          <a:lstStyle/>
          <a:p>
            <a:r>
              <a:rPr lang="en-US" sz="2000" b="1" dirty="0" smtClean="0"/>
              <a:t>The common types of patterns are:</a:t>
            </a:r>
            <a:r>
              <a:rPr lang="en-US" sz="2000" dirty="0" smtClean="0"/>
              <a:t/>
            </a:r>
            <a:br>
              <a:rPr lang="en-US" sz="2000" dirty="0" smtClean="0"/>
            </a:br>
            <a:r>
              <a:rPr lang="en-US" sz="2000" dirty="0" smtClean="0"/>
              <a:t>a) </a:t>
            </a:r>
            <a:r>
              <a:rPr lang="en-US" sz="2000" dirty="0" smtClean="0"/>
              <a:t> Solid (Single piece) pattern</a:t>
            </a:r>
            <a:br>
              <a:rPr lang="en-US" sz="2000" dirty="0" smtClean="0"/>
            </a:br>
            <a:r>
              <a:rPr lang="en-US" sz="2000" dirty="0" smtClean="0"/>
              <a:t>b) </a:t>
            </a:r>
            <a:r>
              <a:rPr lang="en-US" sz="2000" dirty="0" smtClean="0"/>
              <a:t> Split piece pattern</a:t>
            </a:r>
            <a:br>
              <a:rPr lang="en-US" sz="2000" dirty="0" smtClean="0"/>
            </a:br>
            <a:r>
              <a:rPr lang="en-US" sz="2000" dirty="0" smtClean="0"/>
              <a:t>c) </a:t>
            </a:r>
            <a:r>
              <a:rPr lang="en-US" sz="2000" dirty="0" smtClean="0"/>
              <a:t> Match pattern</a:t>
            </a:r>
          </a:p>
          <a:p>
            <a:r>
              <a:rPr lang="en-US" sz="2000" dirty="0" smtClean="0"/>
              <a:t>d) </a:t>
            </a:r>
            <a:r>
              <a:rPr lang="en-US" sz="2000" dirty="0" smtClean="0"/>
              <a:t> Cope and Drag pattern</a:t>
            </a:r>
            <a:br>
              <a:rPr lang="en-US" sz="2000" dirty="0" smtClean="0"/>
            </a:br>
            <a:endParaRPr lang="en-US" sz="2000" dirty="0"/>
          </a:p>
        </p:txBody>
      </p:sp>
      <p:pic>
        <p:nvPicPr>
          <p:cNvPr id="2050" name="Picture 2" descr="Image result for Types of Pattern in casting ppt pdf"/>
          <p:cNvPicPr>
            <a:picLocks noChangeAspect="1" noChangeArrowheads="1"/>
          </p:cNvPicPr>
          <p:nvPr/>
        </p:nvPicPr>
        <p:blipFill>
          <a:blip r:embed="rId2" cstate="print"/>
          <a:srcRect/>
          <a:stretch>
            <a:fillRect/>
          </a:stretch>
        </p:blipFill>
        <p:spPr bwMode="auto">
          <a:xfrm>
            <a:off x="457200" y="2667000"/>
            <a:ext cx="8001000" cy="3429000"/>
          </a:xfrm>
          <a:prstGeom prst="rect">
            <a:avLst/>
          </a:prstGeom>
          <a:noFill/>
        </p:spPr>
      </p:pic>
      <p:sp>
        <p:nvSpPr>
          <p:cNvPr id="5" name="Rectangle 4"/>
          <p:cNvSpPr/>
          <p:nvPr/>
        </p:nvSpPr>
        <p:spPr>
          <a:xfrm>
            <a:off x="1143000" y="6019800"/>
            <a:ext cx="7391400" cy="369332"/>
          </a:xfrm>
          <a:prstGeom prst="rect">
            <a:avLst/>
          </a:prstGeom>
        </p:spPr>
        <p:txBody>
          <a:bodyPr wrap="square">
            <a:spAutoFit/>
          </a:bodyPr>
          <a:lstStyle/>
          <a:p>
            <a:r>
              <a:rPr lang="en-US" b="1" dirty="0" smtClean="0"/>
              <a:t>Figure 5 </a:t>
            </a:r>
            <a:r>
              <a:rPr lang="en-US" dirty="0" smtClean="0"/>
              <a:t>:  Solid or Single piece, Split, Match-plate, Cope and Drag Pattern</a:t>
            </a:r>
            <a:endParaRPr lang="en-US" dirty="0"/>
          </a:p>
        </p:txBody>
      </p:sp>
      <p:sp>
        <p:nvSpPr>
          <p:cNvPr id="6" name="Rectangle 5"/>
          <p:cNvSpPr/>
          <p:nvPr/>
        </p:nvSpPr>
        <p:spPr>
          <a:xfrm>
            <a:off x="0" y="533400"/>
            <a:ext cx="2385333" cy="461665"/>
          </a:xfrm>
          <a:prstGeom prst="rect">
            <a:avLst/>
          </a:prstGeom>
        </p:spPr>
        <p:txBody>
          <a:bodyPr wrap="none">
            <a:spAutoFit/>
          </a:bodyPr>
          <a:lstStyle/>
          <a:p>
            <a:r>
              <a:rPr lang="en-US" sz="2400" b="1" dirty="0" smtClean="0">
                <a:solidFill>
                  <a:srgbClr val="C00000"/>
                </a:solidFill>
              </a:rPr>
              <a:t>Types of Patterns</a:t>
            </a:r>
            <a:endParaRPr lang="en-US" sz="2400" dirty="0">
              <a:solidFill>
                <a:srgbClr val="C00000"/>
              </a:solidFill>
            </a:endParaRPr>
          </a:p>
        </p:txBody>
      </p:sp>
      <p:sp>
        <p:nvSpPr>
          <p:cNvPr id="7" name="Rectangle 6"/>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2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3079</TotalTime>
  <Words>1756</Words>
  <Application>Microsoft Office PowerPoint</Application>
  <PresentationFormat>On-screen Show (4:3)</PresentationFormat>
  <Paragraphs>125</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Equity</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lappie</dc:creator>
  <cp:lastModifiedBy>lappie</cp:lastModifiedBy>
  <cp:revision>194</cp:revision>
  <dcterms:created xsi:type="dcterms:W3CDTF">2017-07-13T13:09:11Z</dcterms:created>
  <dcterms:modified xsi:type="dcterms:W3CDTF">2018-10-15T20:37:50Z</dcterms:modified>
</cp:coreProperties>
</file>